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433" r:id="rId2"/>
    <p:sldId id="349" r:id="rId3"/>
    <p:sldId id="350" r:id="rId4"/>
    <p:sldId id="354" r:id="rId5"/>
    <p:sldId id="351" r:id="rId6"/>
    <p:sldId id="405" r:id="rId7"/>
    <p:sldId id="406" r:id="rId8"/>
    <p:sldId id="407" r:id="rId9"/>
    <p:sldId id="408" r:id="rId10"/>
    <p:sldId id="412" r:id="rId11"/>
    <p:sldId id="411" r:id="rId12"/>
    <p:sldId id="416" r:id="rId13"/>
    <p:sldId id="417" r:id="rId14"/>
    <p:sldId id="418" r:id="rId15"/>
    <p:sldId id="434" r:id="rId16"/>
    <p:sldId id="419" r:id="rId17"/>
    <p:sldId id="420" r:id="rId18"/>
    <p:sldId id="421" r:id="rId19"/>
    <p:sldId id="423" r:id="rId20"/>
    <p:sldId id="424" r:id="rId21"/>
    <p:sldId id="426" r:id="rId22"/>
    <p:sldId id="427" r:id="rId23"/>
    <p:sldId id="358" r:id="rId24"/>
    <p:sldId id="428" r:id="rId25"/>
    <p:sldId id="429" r:id="rId26"/>
    <p:sldId id="360"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6E8"/>
    <a:srgbClr val="E8E3F7"/>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B3A290-9526-4D00-A139-BBDF377F1E38}" v="1" dt="2019-08-28T04:18:14.67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67" autoAdjust="0"/>
    <p:restoredTop sz="90251" autoAdjust="0"/>
  </p:normalViewPr>
  <p:slideViewPr>
    <p:cSldViewPr>
      <p:cViewPr varScale="1">
        <p:scale>
          <a:sx n="104" d="100"/>
          <a:sy n="104" d="100"/>
        </p:scale>
        <p:origin x="1446" y="108"/>
      </p:cViewPr>
      <p:guideLst>
        <p:guide orient="horz" pos="2160"/>
        <p:guide pos="2880"/>
      </p:guideLst>
    </p:cSldViewPr>
  </p:slideViewPr>
  <p:outlineViewPr>
    <p:cViewPr>
      <p:scale>
        <a:sx n="33" d="100"/>
        <a:sy n="33" d="100"/>
      </p:scale>
      <p:origin x="0" y="1535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aad" userId="81bb11d57da80123" providerId="LiveId" clId="{D0B3A290-9526-4D00-A139-BBDF377F1E38}"/>
    <pc:docChg chg="undo custSel addSld modSld">
      <pc:chgData name="Muhammad Saad" userId="81bb11d57da80123" providerId="LiveId" clId="{D0B3A290-9526-4D00-A139-BBDF377F1E38}" dt="2019-08-28T04:49:45.809" v="65" actId="478"/>
      <pc:docMkLst>
        <pc:docMk/>
      </pc:docMkLst>
      <pc:sldChg chg="modSp">
        <pc:chgData name="Muhammad Saad" userId="81bb11d57da80123" providerId="LiveId" clId="{D0B3A290-9526-4D00-A139-BBDF377F1E38}" dt="2019-08-23T03:16:18.513" v="3" actId="14100"/>
        <pc:sldMkLst>
          <pc:docMk/>
          <pc:sldMk cId="724184998" sldId="419"/>
        </pc:sldMkLst>
        <pc:picChg chg="mod">
          <ac:chgData name="Muhammad Saad" userId="81bb11d57da80123" providerId="LiveId" clId="{D0B3A290-9526-4D00-A139-BBDF377F1E38}" dt="2019-08-23T03:16:18.513" v="3" actId="14100"/>
          <ac:picMkLst>
            <pc:docMk/>
            <pc:sldMk cId="724184998" sldId="419"/>
            <ac:picMk id="5" creationId="{00000000-0000-0000-0000-000000000000}"/>
          </ac:picMkLst>
        </pc:picChg>
      </pc:sldChg>
      <pc:sldChg chg="delSp modSp add">
        <pc:chgData name="Muhammad Saad" userId="81bb11d57da80123" providerId="LiveId" clId="{D0B3A290-9526-4D00-A139-BBDF377F1E38}" dt="2019-08-28T04:49:45.809" v="65" actId="478"/>
        <pc:sldMkLst>
          <pc:docMk/>
          <pc:sldMk cId="3318680508" sldId="434"/>
        </pc:sldMkLst>
        <pc:spChg chg="mod">
          <ac:chgData name="Muhammad Saad" userId="81bb11d57da80123" providerId="LiveId" clId="{D0B3A290-9526-4D00-A139-BBDF377F1E38}" dt="2019-08-28T04:21:55.831" v="64" actId="1076"/>
          <ac:spMkLst>
            <pc:docMk/>
            <pc:sldMk cId="3318680508" sldId="434"/>
            <ac:spMk id="2" creationId="{F39FB1DE-18FF-47A1-87B1-75896A3F59E9}"/>
          </ac:spMkLst>
        </pc:spChg>
        <pc:spChg chg="del">
          <ac:chgData name="Muhammad Saad" userId="81bb11d57da80123" providerId="LiveId" clId="{D0B3A290-9526-4D00-A139-BBDF377F1E38}" dt="2019-08-28T04:49:45.809" v="65" actId="478"/>
          <ac:spMkLst>
            <pc:docMk/>
            <pc:sldMk cId="3318680508" sldId="434"/>
            <ac:spMk id="3" creationId="{9E6F5D9C-F42F-40DF-8191-A695AE845CEB}"/>
          </ac:spMkLst>
        </pc:spChg>
      </pc:sldChg>
    </pc:docChg>
  </pc:docChgLst>
  <pc:docChgLst>
    <pc:chgData name="Muhammad Saad" userId="81bb11d57da80123" providerId="LiveId" clId="{BF7B5372-EFD4-4274-8D7A-E8B3DEE04B65}"/>
    <pc:docChg chg="custSel delSld modSld">
      <pc:chgData name="Muhammad Saad" userId="81bb11d57da80123" providerId="LiveId" clId="{BF7B5372-EFD4-4274-8D7A-E8B3DEE04B65}" dt="2019-08-21T10:36:03.888" v="67" actId="2696"/>
      <pc:docMkLst>
        <pc:docMk/>
      </pc:docMkLst>
      <pc:sldChg chg="modSp">
        <pc:chgData name="Muhammad Saad" userId="81bb11d57da80123" providerId="LiveId" clId="{BF7B5372-EFD4-4274-8D7A-E8B3DEE04B65}" dt="2019-08-21T09:00:45.795" v="57" actId="20577"/>
        <pc:sldMkLst>
          <pc:docMk/>
          <pc:sldMk cId="6156025" sldId="349"/>
        </pc:sldMkLst>
        <pc:spChg chg="mod">
          <ac:chgData name="Muhammad Saad" userId="81bb11d57da80123" providerId="LiveId" clId="{BF7B5372-EFD4-4274-8D7A-E8B3DEE04B65}" dt="2019-08-21T09:00:45.795" v="57" actId="20577"/>
          <ac:spMkLst>
            <pc:docMk/>
            <pc:sldMk cId="6156025" sldId="349"/>
            <ac:spMk id="3" creationId="{00000000-0000-0000-0000-000000000000}"/>
          </ac:spMkLst>
        </pc:spChg>
      </pc:sldChg>
      <pc:sldChg chg="delSp modSp">
        <pc:chgData name="Muhammad Saad" userId="81bb11d57da80123" providerId="LiveId" clId="{BF7B5372-EFD4-4274-8D7A-E8B3DEE04B65}" dt="2019-08-21T09:00:02.802" v="55" actId="20577"/>
        <pc:sldMkLst>
          <pc:docMk/>
          <pc:sldMk cId="3780507687" sldId="433"/>
        </pc:sldMkLst>
        <pc:spChg chg="mod">
          <ac:chgData name="Muhammad Saad" userId="81bb11d57da80123" providerId="LiveId" clId="{BF7B5372-EFD4-4274-8D7A-E8B3DEE04B65}" dt="2019-08-21T08:59:20.436" v="22" actId="20577"/>
          <ac:spMkLst>
            <pc:docMk/>
            <pc:sldMk cId="3780507687" sldId="433"/>
            <ac:spMk id="2" creationId="{00000000-0000-0000-0000-000000000000}"/>
          </ac:spMkLst>
        </pc:spChg>
        <pc:spChg chg="mod">
          <ac:chgData name="Muhammad Saad" userId="81bb11d57da80123" providerId="LiveId" clId="{BF7B5372-EFD4-4274-8D7A-E8B3DEE04B65}" dt="2019-08-21T09:00:02.802" v="55" actId="20577"/>
          <ac:spMkLst>
            <pc:docMk/>
            <pc:sldMk cId="3780507687" sldId="433"/>
            <ac:spMk id="4" creationId="{00000000-0000-0000-0000-000000000000}"/>
          </ac:spMkLst>
        </pc:spChg>
        <pc:picChg chg="del">
          <ac:chgData name="Muhammad Saad" userId="81bb11d57da80123" providerId="LiveId" clId="{BF7B5372-EFD4-4274-8D7A-E8B3DEE04B65}" dt="2019-08-21T08:59:06.329" v="0" actId="478"/>
          <ac:picMkLst>
            <pc:docMk/>
            <pc:sldMk cId="3780507687" sldId="433"/>
            <ac:picMk id="8"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1/29/2024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1/29/2024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managers engage in </a:t>
            </a:r>
            <a:r>
              <a:rPr lang="en-US" b="1" dirty="0">
                <a:cs typeface="Arial" charset="0"/>
              </a:rPr>
              <a:t>planning</a:t>
            </a:r>
            <a:r>
              <a:rPr lang="en-US" dirty="0">
                <a:cs typeface="Arial" charset="0"/>
              </a:rPr>
              <a:t>, they set goals, establish strategies for achieving those goals, and develop plans to integrate and coordinate activities.</a:t>
            </a:r>
          </a:p>
          <a:p>
            <a:pPr eaLnBrk="1" hangingPunct="1"/>
            <a:endParaRPr lang="en-US" dirty="0">
              <a:cs typeface="Arial" charset="0"/>
            </a:endParaRPr>
          </a:p>
          <a:p>
            <a:pPr eaLnBrk="1" hangingPunct="1"/>
            <a:r>
              <a:rPr lang="en-US" dirty="0">
                <a:cs typeface="Arial" charset="0"/>
              </a:rPr>
              <a:t>When managers organize, they determine what tasks are to be done, who is to do them, how the tasks are to be grouped, who reports</a:t>
            </a:r>
            <a:r>
              <a:rPr lang="en-US" baseline="0" dirty="0">
                <a:cs typeface="Arial" charset="0"/>
              </a:rPr>
              <a:t> </a:t>
            </a:r>
            <a:r>
              <a:rPr lang="en-US" dirty="0">
                <a:cs typeface="Arial" charset="0"/>
              </a:rPr>
              <a:t>to whom, and where decisions are to be made.</a:t>
            </a:r>
          </a:p>
          <a:p>
            <a:pPr eaLnBrk="1" hangingPunct="1"/>
            <a:endParaRPr lang="en-US" dirty="0">
              <a:cs typeface="Arial" charset="0"/>
            </a:endParaRPr>
          </a:p>
          <a:p>
            <a:pPr eaLnBrk="1" hangingPunct="1"/>
            <a:r>
              <a:rPr lang="en-US" dirty="0">
                <a:cs typeface="Arial" charset="0"/>
              </a:rPr>
              <a:t>When managers motivate subordinates, help resolve work group conflicts, influence individuals or teams as they work, select the most effective communication</a:t>
            </a:r>
          </a:p>
          <a:p>
            <a:pPr eaLnBrk="1" hangingPunct="1"/>
            <a:r>
              <a:rPr lang="en-US" dirty="0">
                <a:cs typeface="Arial" charset="0"/>
              </a:rPr>
              <a:t>channel, or deal in any way with employee behavior issues, they’re leading. To ensure goals are met and work is done as it should be, managers monitor and evaluate performance. Actual performance is compared with the set goals. If those goals aren’t achieved, it’s the manager’s job to get work back on track.</a:t>
            </a:r>
          </a:p>
          <a:p>
            <a:pPr eaLnBrk="1" hangingPunct="1"/>
            <a:endParaRPr lang="en-US" dirty="0">
              <a:cs typeface="Arial" charset="0"/>
            </a:endParaRPr>
          </a:p>
          <a:p>
            <a:pPr eaLnBrk="1" hangingPunct="1"/>
            <a:r>
              <a:rPr lang="en-US" dirty="0">
                <a:cs typeface="Arial" charset="0"/>
              </a:rPr>
              <a:t>This process of monitoring, comparing, and correcting is the controlling function.</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12214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types of skills do managers need? Robert L. Katz proposed that managers need three critical skills in managing: technical, human, and conceptual. </a:t>
            </a:r>
          </a:p>
          <a:p>
            <a:pPr eaLnBrk="1" hangingPunct="1"/>
            <a:endParaRPr lang="en-US" dirty="0">
              <a:cs typeface="Arial" charset="0"/>
            </a:endParaRPr>
          </a:p>
          <a:p>
            <a:pPr eaLnBrk="1" hangingPunct="1"/>
            <a:r>
              <a:rPr lang="en-US" b="1" dirty="0">
                <a:cs typeface="Arial" charset="0"/>
              </a:rPr>
              <a:t>Technical skills </a:t>
            </a:r>
            <a:r>
              <a:rPr lang="en-US" dirty="0">
                <a:cs typeface="Arial" charset="0"/>
              </a:rPr>
              <a:t>are the job-specific knowledge and techniques needed to proficiently perform work tasks. These skills tend to be more important for first-line managers because</a:t>
            </a:r>
            <a:r>
              <a:rPr lang="en-US" baseline="0" dirty="0">
                <a:cs typeface="Arial" charset="0"/>
              </a:rPr>
              <a:t> </a:t>
            </a:r>
            <a:r>
              <a:rPr lang="en-US" dirty="0">
                <a:cs typeface="Arial" charset="0"/>
              </a:rPr>
              <a:t>they typically manage employees who use tools and techniques to produce the organization’s products or service the organization’s customers.</a:t>
            </a:r>
          </a:p>
          <a:p>
            <a:pPr eaLnBrk="1" hangingPunct="1"/>
            <a:endParaRPr lang="en-US" dirty="0">
              <a:cs typeface="Arial" charset="0"/>
            </a:endParaRPr>
          </a:p>
          <a:p>
            <a:pPr eaLnBrk="1" hangingPunct="1"/>
            <a:r>
              <a:rPr lang="en-US" b="1" dirty="0">
                <a:cs typeface="Arial" charset="0"/>
              </a:rPr>
              <a:t>Human skills</a:t>
            </a:r>
            <a:r>
              <a:rPr lang="en-US" dirty="0">
                <a:cs typeface="Arial" charset="0"/>
              </a:rPr>
              <a:t> involve the ability to work well with other people both individually and in a group. Because all managers deal with people, these skills are equally important to all levels</a:t>
            </a:r>
            <a:r>
              <a:rPr lang="en-US" baseline="0" dirty="0">
                <a:cs typeface="Arial" charset="0"/>
              </a:rPr>
              <a:t> </a:t>
            </a:r>
            <a:r>
              <a:rPr lang="en-US" dirty="0">
                <a:cs typeface="Arial" charset="0"/>
              </a:rPr>
              <a:t>of management.</a:t>
            </a:r>
          </a:p>
          <a:p>
            <a:pPr eaLnBrk="1" hangingPunct="1"/>
            <a:endParaRPr lang="en-US" dirty="0">
              <a:cs typeface="Arial" charset="0"/>
            </a:endParaRPr>
          </a:p>
          <a:p>
            <a:pPr eaLnBrk="1" hangingPunct="1"/>
            <a:r>
              <a:rPr lang="en-US" dirty="0">
                <a:cs typeface="Arial" charset="0"/>
              </a:rPr>
              <a:t>Finally, </a:t>
            </a:r>
            <a:r>
              <a:rPr lang="en-US" b="1" dirty="0">
                <a:cs typeface="Arial" charset="0"/>
              </a:rPr>
              <a:t>conceptual skills </a:t>
            </a:r>
            <a:r>
              <a:rPr lang="en-US" dirty="0">
                <a:cs typeface="Arial" charset="0"/>
              </a:rPr>
              <a:t>are the skills managers use to think and to conceptualize about abstract and complex situations. Using these skills, managers see the organization as a whole, understand the relationships among various subunits, and visualize how the organization fits into its broader environment. These skills are most important</a:t>
            </a:r>
          </a:p>
          <a:p>
            <a:pPr eaLnBrk="1" hangingPunct="1"/>
            <a:r>
              <a:rPr lang="en-US" dirty="0">
                <a:cs typeface="Arial" charset="0"/>
              </a:rPr>
              <a:t>to top managers.</a:t>
            </a: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559555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837675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Based on </a:t>
            </a:r>
            <a:r>
              <a:rPr lang="en-US" sz="1200" i="1" kern="1200" dirty="0">
                <a:solidFill>
                  <a:schemeClr val="tx1"/>
                </a:solidFill>
                <a:effectLst/>
                <a:latin typeface="+mn-lt"/>
                <a:ea typeface="+mn-ea"/>
                <a:cs typeface="+mn-cs"/>
              </a:rPr>
              <a:t>Workforce Online</a:t>
            </a:r>
            <a:r>
              <a:rPr lang="en-US" sz="1200" kern="1200" dirty="0">
                <a:solidFill>
                  <a:schemeClr val="tx1"/>
                </a:solidFill>
                <a:effectLst/>
                <a:latin typeface="+mn-lt"/>
                <a:ea typeface="+mn-ea"/>
                <a:cs typeface="+mn-cs"/>
              </a:rPr>
              <a:t>; J. R. Ryan, </a:t>
            </a:r>
            <a:r>
              <a:rPr lang="en-US" sz="1200" i="1" kern="1200" dirty="0">
                <a:solidFill>
                  <a:schemeClr val="tx1"/>
                </a:solidFill>
                <a:effectLst/>
                <a:latin typeface="+mn-lt"/>
                <a:ea typeface="+mn-ea"/>
                <a:cs typeface="+mn-cs"/>
              </a:rPr>
              <a:t>Bloomberg BusinessWeek Online</a:t>
            </a:r>
            <a:r>
              <a:rPr lang="en-US" sz="1200" kern="1200" dirty="0">
                <a:solidFill>
                  <a:schemeClr val="tx1"/>
                </a:solidFill>
                <a:effectLst/>
                <a:latin typeface="+mn-lt"/>
                <a:ea typeface="+mn-ea"/>
                <a:cs typeface="+mn-cs"/>
              </a:rPr>
              <a:t>; In-Sue Oh and C. M. Berry; and R. S. Rubin and E. C. Dierdorff.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202989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today’s world, managers are dealing with global economic and political uncertainties, changing workplaces, ethical issues, security threats, and changing technology. It’s likely that more managers </a:t>
            </a:r>
            <a:r>
              <a:rPr lang="en-US" b="1" i="1" dirty="0">
                <a:cs typeface="Arial" charset="0"/>
              </a:rPr>
              <a:t>will </a:t>
            </a:r>
            <a:r>
              <a:rPr lang="en-US" dirty="0">
                <a:cs typeface="Arial" charset="0"/>
              </a:rPr>
              <a:t>have to manage under such demanding circumstances, and the fact is that </a:t>
            </a:r>
            <a:r>
              <a:rPr lang="en-US" b="1" i="1" dirty="0">
                <a:cs typeface="Arial" charset="0"/>
              </a:rPr>
              <a:t>how </a:t>
            </a:r>
            <a:r>
              <a:rPr lang="en-US" dirty="0">
                <a:cs typeface="Arial" charset="0"/>
              </a:rPr>
              <a:t>managers manage is changing. Exhibit 1-8 shows some of the most important changes facing managers.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158743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You need customers. Without them, most organizations would cease to exist. Yet, focusing on the customer has long been thought to be the responsibility of marketing types. Today, the majority of employees in developed countries work in service jobs. Almost 77 percent of the U.S. labor force is employed in service industries.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23404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Managers must work with employees to understand why new technology is an improvement over present ways of conducting business. According to Didier Bonnet, coauthor of </a:t>
            </a:r>
            <a:r>
              <a:rPr lang="en-US" sz="1200" i="1" kern="1200" dirty="0">
                <a:solidFill>
                  <a:schemeClr val="tx1"/>
                </a:solidFill>
                <a:effectLst/>
                <a:latin typeface="+mn-lt"/>
                <a:ea typeface="+mn-ea"/>
                <a:cs typeface="+mn-cs"/>
              </a:rPr>
              <a:t>Leading Challenge</a:t>
            </a:r>
            <a:r>
              <a:rPr lang="en-US" sz="1200" kern="1200" dirty="0">
                <a:solidFill>
                  <a:schemeClr val="tx1"/>
                </a:solidFill>
                <a:effectLst/>
                <a:latin typeface="+mn-lt"/>
                <a:ea typeface="+mn-ea"/>
                <a:cs typeface="+mn-cs"/>
              </a:rPr>
              <a:t>, “The job of a manager is to help people cross the bridge—to get them comfortable with the technology, to get them using it, and to help them understand how it makes their lives better.”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 myth that social skills have become less important because there is more technology in the workplace. Particularly in team settings, workers rely on each other’s expertise, and they are able to adapt to changing circumstances than is made possible by software.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a result, managers are continually challenged to oversee team building and problem solving.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2132358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Innovation means doing things differently, exploring new territory, and taking risks. Innovation isn’t just for high</a:t>
            </a:r>
            <a:r>
              <a:rPr lang="en-US" sz="1200" kern="1200" dirty="0">
                <a:solidFill>
                  <a:schemeClr val="tx1"/>
                </a:solidFill>
                <a:latin typeface="+mn-lt"/>
                <a:ea typeface="+mn-ea"/>
                <a:cs typeface="+mn-cs"/>
              </a:rPr>
              <a:t>-</a:t>
            </a:r>
            <a:r>
              <a:rPr lang="en-US" dirty="0">
                <a:cs typeface="Arial" charset="0"/>
              </a:rPr>
              <a:t>tech or other technologically sophisticated organizations. Innovative efforts can be found in all types of organizations.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633825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What’s emerging in the twenty-first century is the concept of managing in a sustainable way, which has had the effect of widening corporate responsibility not only to managing in an efficient and effective way, but also to responding strategically to a wide range of environmental and societal challenges. From a business perspective, </a:t>
            </a:r>
            <a:r>
              <a:rPr lang="en-US" b="1" dirty="0">
                <a:cs typeface="Arial" charset="0"/>
              </a:rPr>
              <a:t>sustainability </a:t>
            </a:r>
            <a:r>
              <a:rPr lang="en-US" dirty="0">
                <a:cs typeface="Arial" charset="0"/>
              </a:rPr>
              <a:t>has been defined as a company’s ability to achieve its business goals and increase long-term shareholder value by integrating economic, environmental, and social opportunities into its business strategies.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9993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We can say with absolute certainty that management is needed in all types and sizes of organizations, at all organizational levels and in all organizational work areas, and in all organizations, no matter where they’re located. This is known as the </a:t>
            </a:r>
            <a:r>
              <a:rPr lang="en-US" b="1" dirty="0">
                <a:cs typeface="Arial" charset="0"/>
              </a:rPr>
              <a:t>universality of management </a:t>
            </a:r>
            <a:r>
              <a:rPr lang="en-US" dirty="0">
                <a:cs typeface="Arial" charset="0"/>
              </a:rPr>
              <a:t>(see Exhibit 1-9.)</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192077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Managers run large corporations, medium-sized businesses, and entrepreneurial start-ups. They’re found in government departments, hospitals, small businesses, not-for-profit agencies, museums, schools, and even such nontraditional organizations such as political campaigns and music tours. In many organizations, the changing nature of work has blurred the distinction between managers and non-managerial employees. So, how </a:t>
            </a:r>
            <a:r>
              <a:rPr lang="en-US" i="1" dirty="0">
                <a:cs typeface="Arial" charset="0"/>
              </a:rPr>
              <a:t>do </a:t>
            </a:r>
            <a:r>
              <a:rPr lang="en-US" dirty="0">
                <a:cs typeface="Arial" charset="0"/>
              </a:rPr>
              <a:t>we define who managers are? A </a:t>
            </a:r>
            <a:r>
              <a:rPr lang="en-US" b="1" dirty="0">
                <a:cs typeface="Arial" charset="0"/>
              </a:rPr>
              <a:t>manager </a:t>
            </a:r>
            <a:r>
              <a:rPr lang="en-US" dirty="0">
                <a:cs typeface="Arial" charset="0"/>
              </a:rPr>
              <a:t>is someone who coordinates and oversees the work of other people so that organizational goals can be accomplished.</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88036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Effective</a:t>
            </a:r>
            <a:r>
              <a:rPr lang="en-US" baseline="0" dirty="0">
                <a:cs typeface="Arial" charset="0"/>
              </a:rPr>
              <a:t> m</a:t>
            </a:r>
            <a:r>
              <a:rPr lang="en-US" dirty="0">
                <a:cs typeface="Arial" charset="0"/>
              </a:rPr>
              <a:t>anagement is universally needed in all organizations, therefore</a:t>
            </a:r>
            <a:r>
              <a:rPr lang="en-US" baseline="0" dirty="0">
                <a:cs typeface="Arial" charset="0"/>
              </a:rPr>
              <a:t> it’s imperative</a:t>
            </a:r>
            <a:r>
              <a:rPr lang="en-US" dirty="0">
                <a:cs typeface="Arial" charset="0"/>
              </a:rPr>
              <a:t> to find ways to improve the way organizations are managed. Why? Because we interact with organizations every single day. Organizations influence every aspect of our lives.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31805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reason for studying management is the reality that for most of you, once you graduate from college and begin your career, you will either manage or be managed. For those who plan to be managers, an understanding of management forms the foundation upon which to build your management knowledge and skills. For those of you who don’t see yourself managing, you’re still likely to have to work with managers.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assuming that you’ll have to work for a living and recognizing that you’re very likely to work in an organization, you’ll probably have some managerial responsibilities even if you’re not a manager. Our experience tells us that you can gain a great deal of insight into the way your boss (and fellow employees) behave and how organizations function by studying management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1150816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There are many challenges</a:t>
            </a:r>
            <a:r>
              <a:rPr lang="en-US" baseline="0" dirty="0">
                <a:cs typeface="Arial" charset="0"/>
              </a:rPr>
              <a:t> to b</a:t>
            </a:r>
            <a:r>
              <a:rPr lang="en-US" dirty="0">
                <a:cs typeface="Arial" charset="0"/>
              </a:rPr>
              <a:t>eing</a:t>
            </a:r>
            <a:r>
              <a:rPr lang="en-US" baseline="0" dirty="0">
                <a:cs typeface="Arial" charset="0"/>
              </a:rPr>
              <a:t> a manager. It </a:t>
            </a:r>
            <a:r>
              <a:rPr lang="en-US" dirty="0">
                <a:cs typeface="Arial" charset="0"/>
              </a:rPr>
              <a:t>can be a tough and often thankless job. Additionally, a portion of a manager’s job (especially at lower organizational levels) may</a:t>
            </a:r>
            <a:r>
              <a:rPr lang="en-US" baseline="0" dirty="0">
                <a:cs typeface="Arial" charset="0"/>
              </a:rPr>
              <a:t> </a:t>
            </a:r>
            <a:r>
              <a:rPr lang="en-US" dirty="0">
                <a:cs typeface="Arial" charset="0"/>
              </a:rPr>
              <a:t>entail duties that are often more clerical (compiling and filing reports, dealing with bureaucratic procedures, or doing paperwork) than managerial. A</a:t>
            </a:r>
            <a:r>
              <a:rPr lang="en-US" baseline="0" dirty="0">
                <a:cs typeface="Arial" charset="0"/>
              </a:rPr>
              <a:t> large percentage of managers spend</a:t>
            </a:r>
            <a:r>
              <a:rPr lang="en-US" dirty="0">
                <a:cs typeface="Arial" charset="0"/>
              </a:rPr>
              <a:t> significant amounts of time in meetings and deal with interruptions, which can be time consuming</a:t>
            </a:r>
            <a:r>
              <a:rPr lang="en-US" baseline="0" dirty="0">
                <a:cs typeface="Arial" charset="0"/>
              </a:rPr>
              <a:t> </a:t>
            </a:r>
            <a:r>
              <a:rPr lang="en-US" dirty="0">
                <a:cs typeface="Arial" charset="0"/>
              </a:rPr>
              <a:t>and sometimes unproductive. Managers often have to deal</a:t>
            </a:r>
            <a:r>
              <a:rPr lang="en-US" baseline="0" dirty="0">
                <a:cs typeface="Arial" charset="0"/>
              </a:rPr>
              <a:t> </a:t>
            </a:r>
            <a:r>
              <a:rPr lang="en-US" dirty="0">
                <a:cs typeface="Arial" charset="0"/>
              </a:rPr>
              <a:t>with a variety of personalities and have to make do with limited resources. It can be a challenge to motivate workers in the face of uncertainty and chaos, which are constants in management regardless of the field or discipline.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345847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Despite challenges, being a manager </a:t>
            </a:r>
            <a:r>
              <a:rPr lang="en-US" i="1" dirty="0">
                <a:cs typeface="Arial" charset="0"/>
              </a:rPr>
              <a:t>can </a:t>
            </a:r>
            <a:r>
              <a:rPr lang="en-US" dirty="0">
                <a:cs typeface="Arial" charset="0"/>
              </a:rPr>
              <a:t>be rewarding. You’re responsible for creating a work environment in which organizational members can do their work to the</a:t>
            </a:r>
            <a:r>
              <a:rPr lang="en-US" baseline="0" dirty="0">
                <a:cs typeface="Arial" charset="0"/>
              </a:rPr>
              <a:t> </a:t>
            </a:r>
            <a:r>
              <a:rPr lang="en-US" dirty="0">
                <a:cs typeface="Arial" charset="0"/>
              </a:rPr>
              <a:t>best of their ability and thus help the organization achieve its goals. You help others find meaning and fulfillment in their work. You get to support, coach, and nurture others</a:t>
            </a:r>
            <a:r>
              <a:rPr lang="en-US" baseline="0" dirty="0">
                <a:cs typeface="Arial" charset="0"/>
              </a:rPr>
              <a:t> </a:t>
            </a:r>
            <a:r>
              <a:rPr lang="en-US" dirty="0">
                <a:cs typeface="Arial" charset="0"/>
              </a:rPr>
              <a:t>and help them make good decisions. In addition, as a manager, you often have the opportunity to think creatively and use your imagination. You’ll get to meet and work</a:t>
            </a:r>
            <a:r>
              <a:rPr lang="en-US" baseline="0" dirty="0">
                <a:cs typeface="Arial" charset="0"/>
              </a:rPr>
              <a:t> </a:t>
            </a:r>
            <a:r>
              <a:rPr lang="en-US" dirty="0">
                <a:cs typeface="Arial" charset="0"/>
              </a:rPr>
              <a:t>with a variety of people—both inside and outside the organization. Other rewards may include receiving recognition and status in your organization and in the community, playing a role in influencing organizational outcomes, and receiving attractive compensation in the form of salaries, bonuses, and stock options.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620275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110278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At the lowest level of management, </a:t>
            </a:r>
            <a:r>
              <a:rPr lang="en-US" b="1" dirty="0">
                <a:cs typeface="Arial" charset="0"/>
              </a:rPr>
              <a:t>first-line managers </a:t>
            </a:r>
            <a:r>
              <a:rPr lang="en-US" dirty="0">
                <a:cs typeface="Arial" charset="0"/>
              </a:rPr>
              <a:t>manage the work of non-managerial employees who typically are involved with producing the organization’s products or servicing the organization’s customers. First-line managers may be called </a:t>
            </a:r>
            <a:r>
              <a:rPr lang="en-US" i="1" dirty="0">
                <a:cs typeface="Arial" charset="0"/>
              </a:rPr>
              <a:t>supervisors </a:t>
            </a:r>
            <a:r>
              <a:rPr lang="en-US" dirty="0">
                <a:cs typeface="Arial" charset="0"/>
              </a:rPr>
              <a:t>or even </a:t>
            </a:r>
            <a:r>
              <a:rPr lang="en-US" i="1" dirty="0">
                <a:cs typeface="Arial" charset="0"/>
              </a:rPr>
              <a:t>shift managers</a:t>
            </a:r>
            <a:r>
              <a:rPr lang="en-US" dirty="0">
                <a:cs typeface="Arial" charset="0"/>
              </a:rPr>
              <a:t>, </a:t>
            </a:r>
            <a:r>
              <a:rPr lang="en-US" i="1" dirty="0">
                <a:cs typeface="Arial" charset="0"/>
              </a:rPr>
              <a:t>district managers</a:t>
            </a:r>
            <a:r>
              <a:rPr lang="en-US" dirty="0">
                <a:cs typeface="Arial" charset="0"/>
              </a:rPr>
              <a:t>, </a:t>
            </a:r>
            <a:r>
              <a:rPr lang="en-US" i="1" dirty="0">
                <a:cs typeface="Arial" charset="0"/>
              </a:rPr>
              <a:t>department managers</a:t>
            </a:r>
            <a:r>
              <a:rPr lang="en-US" dirty="0">
                <a:cs typeface="Arial" charset="0"/>
              </a:rPr>
              <a:t>, or </a:t>
            </a:r>
            <a:r>
              <a:rPr lang="en-US" i="1" dirty="0">
                <a:cs typeface="Arial" charset="0"/>
              </a:rPr>
              <a:t>office managers.</a:t>
            </a:r>
          </a:p>
          <a:p>
            <a:pPr eaLnBrk="1" hangingPunct="1"/>
            <a:endParaRPr lang="en-US" i="1" dirty="0">
              <a:cs typeface="Arial" charset="0"/>
            </a:endParaRPr>
          </a:p>
          <a:p>
            <a:pPr eaLnBrk="1" hangingPunct="1"/>
            <a:r>
              <a:rPr lang="en-US" b="1" dirty="0">
                <a:cs typeface="Arial" charset="0"/>
              </a:rPr>
              <a:t>Middle managers </a:t>
            </a:r>
            <a:r>
              <a:rPr lang="en-US" dirty="0">
                <a:cs typeface="Arial" charset="0"/>
              </a:rPr>
              <a:t>manage the work of first-line managers and can be found between the lowest and top levels of the organization. They may have titles such as </a:t>
            </a:r>
            <a:r>
              <a:rPr lang="en-US" i="1" dirty="0">
                <a:cs typeface="Arial" charset="0"/>
              </a:rPr>
              <a:t>regional manager</a:t>
            </a:r>
            <a:r>
              <a:rPr lang="en-US" dirty="0">
                <a:cs typeface="Arial" charset="0"/>
              </a:rPr>
              <a:t>, </a:t>
            </a:r>
            <a:r>
              <a:rPr lang="en-US" i="1" dirty="0">
                <a:cs typeface="Arial" charset="0"/>
              </a:rPr>
              <a:t>project leader</a:t>
            </a:r>
            <a:r>
              <a:rPr lang="en-US" dirty="0">
                <a:cs typeface="Arial" charset="0"/>
              </a:rPr>
              <a:t>, </a:t>
            </a:r>
            <a:r>
              <a:rPr lang="en-US" i="1" dirty="0">
                <a:cs typeface="Arial" charset="0"/>
              </a:rPr>
              <a:t>store manager</a:t>
            </a:r>
            <a:r>
              <a:rPr lang="en-US" dirty="0">
                <a:cs typeface="Arial" charset="0"/>
              </a:rPr>
              <a:t>, or </a:t>
            </a:r>
            <a:r>
              <a:rPr lang="en-US" i="1" dirty="0">
                <a:cs typeface="Arial" charset="0"/>
              </a:rPr>
              <a:t>division manager.</a:t>
            </a:r>
          </a:p>
          <a:p>
            <a:pPr eaLnBrk="1" hangingPunct="1"/>
            <a:endParaRPr lang="en-US" i="1" dirty="0">
              <a:cs typeface="Arial" charset="0"/>
            </a:endParaRPr>
          </a:p>
          <a:p>
            <a:pPr eaLnBrk="1" hangingPunct="1"/>
            <a:r>
              <a:rPr lang="en-US" dirty="0">
                <a:cs typeface="Arial" charset="0"/>
              </a:rPr>
              <a:t>At the upper levels of the organization are the </a:t>
            </a:r>
            <a:r>
              <a:rPr lang="en-US" b="1" dirty="0">
                <a:cs typeface="Arial" charset="0"/>
              </a:rPr>
              <a:t>top managers</a:t>
            </a:r>
            <a:r>
              <a:rPr lang="en-US" dirty="0">
                <a:cs typeface="Arial" charset="0"/>
              </a:rPr>
              <a:t>, who are responsible for making organization-wide decisions and establishing the plans and goals that affect the entire organization. These individuals typically have titles such as </a:t>
            </a:r>
            <a:r>
              <a:rPr lang="en-US" i="1" dirty="0">
                <a:cs typeface="Arial" charset="0"/>
              </a:rPr>
              <a:t>executive vice president</a:t>
            </a:r>
            <a:r>
              <a:rPr lang="en-US" dirty="0">
                <a:cs typeface="Arial" charset="0"/>
              </a:rPr>
              <a:t>, </a:t>
            </a:r>
            <a:r>
              <a:rPr lang="en-US" i="1" dirty="0">
                <a:cs typeface="Arial" charset="0"/>
              </a:rPr>
              <a:t>president</a:t>
            </a:r>
            <a:r>
              <a:rPr lang="en-US" dirty="0">
                <a:cs typeface="Arial" charset="0"/>
              </a:rPr>
              <a:t>, </a:t>
            </a:r>
            <a:r>
              <a:rPr lang="en-US" i="1" dirty="0">
                <a:cs typeface="Arial" charset="0"/>
              </a:rPr>
              <a:t>managing director</a:t>
            </a:r>
            <a:r>
              <a:rPr lang="en-US" dirty="0">
                <a:cs typeface="Arial" charset="0"/>
              </a:rPr>
              <a:t>, </a:t>
            </a:r>
            <a:r>
              <a:rPr lang="en-US" i="1" dirty="0">
                <a:cs typeface="Arial" charset="0"/>
              </a:rPr>
              <a:t>chief operating officer</a:t>
            </a:r>
            <a:r>
              <a:rPr lang="en-US" dirty="0">
                <a:cs typeface="Arial" charset="0"/>
              </a:rPr>
              <a:t>, or </a:t>
            </a:r>
            <a:r>
              <a:rPr lang="en-US" i="1" dirty="0">
                <a:cs typeface="Arial" charset="0"/>
              </a:rPr>
              <a:t>chief executive</a:t>
            </a:r>
            <a:r>
              <a:rPr lang="en-US" i="0" dirty="0">
                <a:cs typeface="Arial" charset="0"/>
              </a:rPr>
              <a:t>.</a:t>
            </a:r>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is an </a:t>
            </a:r>
            <a:r>
              <a:rPr lang="en-US" b="1" dirty="0">
                <a:cs typeface="Arial" charset="0"/>
              </a:rPr>
              <a:t>organization</a:t>
            </a:r>
            <a:r>
              <a:rPr lang="en-US" dirty="0">
                <a:cs typeface="Arial" charset="0"/>
              </a:rPr>
              <a:t>? It’s a deliberate arrangement of people to accomplish some specific purpose. Your college or university is an organization; so are fraternities and sororities, government departments, churches, Zynga, your neighborhood grocery store, the United Way, the St. Louis Cardinals baseball team, and the Mayo Clinic,</a:t>
            </a:r>
            <a:r>
              <a:rPr lang="en-US" baseline="0" dirty="0">
                <a:cs typeface="Arial" charset="0"/>
              </a:rPr>
              <a:t> a</a:t>
            </a:r>
            <a:r>
              <a:rPr lang="en-US" dirty="0">
                <a:cs typeface="Arial" charset="0"/>
              </a:rPr>
              <a:t>ll are considered</a:t>
            </a:r>
            <a:r>
              <a:rPr lang="en-US" baseline="0" dirty="0">
                <a:cs typeface="Arial" charset="0"/>
              </a:rPr>
              <a:t> </a:t>
            </a:r>
            <a:r>
              <a:rPr lang="en-US" dirty="0">
                <a:cs typeface="Arial" charset="0"/>
              </a:rPr>
              <a:t>organizations and have three common characteristics.</a:t>
            </a:r>
          </a:p>
          <a:p>
            <a:pPr eaLnBrk="1" hangingPunct="1"/>
            <a:endParaRPr lang="en-US" dirty="0">
              <a:cs typeface="Arial" charset="0"/>
            </a:endParaRPr>
          </a:p>
          <a:p>
            <a:pPr eaLnBrk="1" hangingPunct="1"/>
            <a:r>
              <a:rPr lang="en-US" dirty="0">
                <a:cs typeface="Arial" charset="0"/>
              </a:rPr>
              <a:t>First, an organization has a distinct purpose typically expressed through goals the organization hopes to accomplish. Second, each organization is composed of</a:t>
            </a:r>
            <a:r>
              <a:rPr lang="en-US" baseline="0" dirty="0">
                <a:cs typeface="Arial" charset="0"/>
              </a:rPr>
              <a:t> </a:t>
            </a:r>
            <a:r>
              <a:rPr lang="en-US" dirty="0">
                <a:cs typeface="Arial" charset="0"/>
              </a:rPr>
              <a:t>people. It takes people to perform the work that’s necessary for the organization to achieve its goals. Third, all organizations develop a deliberate structure within which</a:t>
            </a:r>
            <a:r>
              <a:rPr lang="en-US" baseline="0" dirty="0">
                <a:cs typeface="Arial" charset="0"/>
              </a:rPr>
              <a:t> </a:t>
            </a:r>
            <a:r>
              <a:rPr lang="en-US" dirty="0">
                <a:cs typeface="Arial" charset="0"/>
              </a:rPr>
              <a:t>members do their work.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93462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39105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Let’s look at three reasons why managers are important to organizations.</a:t>
            </a:r>
          </a:p>
          <a:p>
            <a:pPr eaLnBrk="1" hangingPunct="1"/>
            <a:endParaRPr lang="en-US" dirty="0">
              <a:cs typeface="Arial" charset="0"/>
            </a:endParaRPr>
          </a:p>
          <a:p>
            <a:pPr eaLnBrk="1" hangingPunct="1"/>
            <a:r>
              <a:rPr lang="en-US" dirty="0">
                <a:cs typeface="Arial" charset="0"/>
              </a:rPr>
              <a:t>First,</a:t>
            </a:r>
            <a:r>
              <a:rPr lang="en-US" baseline="0" dirty="0">
                <a:cs typeface="Arial" charset="0"/>
              </a:rPr>
              <a:t> </a:t>
            </a:r>
            <a:r>
              <a:rPr lang="en-US" dirty="0">
                <a:cs typeface="Arial" charset="0"/>
              </a:rPr>
              <a:t>managers are important because organizations need their managerial skills and abilities more than ever in uncertain, complex, and chaotic</a:t>
            </a:r>
          </a:p>
          <a:p>
            <a:pPr eaLnBrk="1" hangingPunct="1"/>
            <a:r>
              <a:rPr lang="en-US" dirty="0">
                <a:cs typeface="Arial" charset="0"/>
              </a:rPr>
              <a:t>times. As organizations deal with today’s challenges, managers play an important role in identifying critical issues and crafting responses.</a:t>
            </a:r>
          </a:p>
          <a:p>
            <a:pPr eaLnBrk="1" hangingPunct="1"/>
            <a:endParaRPr lang="en-US" dirty="0">
              <a:cs typeface="Arial" charset="0"/>
            </a:endParaRPr>
          </a:p>
          <a:p>
            <a:pPr eaLnBrk="1" hangingPunct="1"/>
            <a:r>
              <a:rPr lang="en-US" dirty="0">
                <a:cs typeface="Arial" charset="0"/>
              </a:rPr>
              <a:t>Another reason why managers are important to organizations is because they’re critical to getting things done. The job of a manager is to ensure that all the employees are</a:t>
            </a:r>
            <a:r>
              <a:rPr lang="en-US" baseline="0" dirty="0">
                <a:cs typeface="Arial" charset="0"/>
              </a:rPr>
              <a:t> </a:t>
            </a:r>
            <a:r>
              <a:rPr lang="en-US" dirty="0">
                <a:cs typeface="Arial" charset="0"/>
              </a:rPr>
              <a:t>getting their jobs done.</a:t>
            </a:r>
          </a:p>
          <a:p>
            <a:pPr eaLnBrk="1" hangingPunct="1"/>
            <a:endParaRPr lang="en-US" dirty="0">
              <a:cs typeface="Arial" charset="0"/>
            </a:endParaRPr>
          </a:p>
          <a:p>
            <a:pPr eaLnBrk="1" hangingPunct="1"/>
            <a:r>
              <a:rPr lang="en-US" dirty="0">
                <a:cs typeface="Arial" charset="0"/>
              </a:rPr>
              <a:t>Managers matter. A Gallup poll has found that the single most important variable in employee productivity and loyalty isn’t pay, or benefits, or the workplace environment—it’s the quality of the relationship between employees and their direct supervisors.</a:t>
            </a: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44829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Management </a:t>
            </a:r>
            <a:r>
              <a:rPr lang="en-US" dirty="0">
                <a:cs typeface="Arial" charset="0"/>
              </a:rPr>
              <a:t>involves coordinating and overseeing the work activities of others so their activities are completed efficiently and effectively. While coordinating and overseeing the work of others is what distinguishes a managerial position from a non-managerial one, this doesn’t mean that managers can do what they want anytime, anywhere, or in any way. Instead, management involves ensuring that work activities are completed efficiently and effectively by the people responsible for doing them, or, at least that’s what managers should be doing.</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79268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According to the functions approach, managers perform certain activities or functions as they efficiently and effectively coordinate the work of others. What are these functions? Henri Fayol, a French businessman, first proposed in the early part of the twentieth century that all managers perform five functions: planning, organizing, commanding, coordinating, and controlling. Today, these functions have been condensed to four: planning, organizing, leading, and controlling (see Exhibit 1-4).</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1791218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BDF791E7-750C-8341-AAFB-569D9EBD860C}" type="datetime1">
              <a:rPr lang="en-US" smtClean="0"/>
              <a:pPr/>
              <a:t>1/29/2024</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1/29/2024</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4" name="Title 13"/>
          <p:cNvSpPr>
            <a:spLocks noGrp="1"/>
          </p:cNvSpPr>
          <p:nvPr>
            <p:ph type="title"/>
          </p:nvPr>
        </p:nvSpPr>
        <p:spPr>
          <a:xfrm>
            <a:off x="457200" y="215372"/>
            <a:ext cx="8229600" cy="621792"/>
          </a:xfrm>
        </p:spPr>
        <p:txBody>
          <a:bodyPr anchor="t" anchorCtr="0"/>
          <a:lstStyle/>
          <a:p>
            <a:r>
              <a:rPr lang="en-US" dirty="0"/>
              <a:t>Click to edit Master title style</a:t>
            </a:r>
          </a:p>
        </p:txBody>
      </p:sp>
      <p:sp>
        <p:nvSpPr>
          <p:cNvPr id="15" name="Date Placeholder 14"/>
          <p:cNvSpPr>
            <a:spLocks noGrp="1"/>
          </p:cNvSpPr>
          <p:nvPr>
            <p:ph type="dt" sz="half" idx="16"/>
          </p:nvPr>
        </p:nvSpPr>
        <p:spPr/>
        <p:txBody>
          <a:bodyPr/>
          <a:lstStyle/>
          <a:p>
            <a:fld id="{A9DF6EFB-3F44-496C-A842-1E0B3D3B975A}" type="datetimeFigureOut">
              <a:rPr lang="en-US" smtClean="0"/>
              <a:pPr/>
              <a:t>1/29/2024</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2" name="TextBox 11"/>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12315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42FB9264-E59D-4043-9483-B863A08BF7FA}" type="datetime1">
              <a:rPr lang="en-US" smtClean="0"/>
              <a:pPr/>
              <a:t>1/29/2024</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2C3A0B96-8BDC-3940-87A4-7335ADF41F82}" type="datetime1">
              <a:rPr lang="en-US" smtClean="0"/>
              <a:pPr/>
              <a:t>1/29/2024</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1/29/2024</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309878BC-7C7D-8B4D-8C72-5012D25A75FF}" type="datetime1">
              <a:rPr lang="en-US" smtClean="0"/>
              <a:pPr/>
              <a:t>1/29/2024</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
        <p:nvSpPr>
          <p:cNvPr id="12" name="Date Placeholder 3"/>
          <p:cNvSpPr>
            <a:spLocks noGrp="1"/>
          </p:cNvSpPr>
          <p:nvPr>
            <p:ph type="dt" sz="half" idx="10"/>
          </p:nvPr>
        </p:nvSpPr>
        <p:spPr>
          <a:xfrm>
            <a:off x="6335713" y="113072"/>
            <a:ext cx="2133600" cy="182880"/>
          </a:xfrm>
        </p:spPr>
        <p:txBody>
          <a:bodyPr/>
          <a:lstStyle/>
          <a:p>
            <a:fld id="{309878BC-7C7D-8B4D-8C72-5012D25A75FF}" type="datetime1">
              <a:rPr lang="en-US" smtClean="0"/>
              <a:pPr/>
              <a:t>1/29/2024</a:t>
            </a:fld>
            <a:endParaRPr lang="en-US" dirty="0"/>
          </a:p>
        </p:txBody>
      </p:sp>
      <p:pic>
        <p:nvPicPr>
          <p:cNvPr id="14" name="Picture 13"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F71CB5E4-2482-7B44-B2CD-545334C269B9}" type="datetime1">
              <a:rPr lang="en-US" smtClean="0"/>
              <a:pPr/>
              <a:t>1/29/2024</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2233C098-7E69-2F4E-8219-6B630AF7AB62}" type="datetime1">
              <a:rPr lang="en-US" smtClean="0"/>
              <a:pPr/>
              <a:t>1/29/2024</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3" name="Date Placeholder 2"/>
          <p:cNvSpPr>
            <a:spLocks noGrp="1"/>
          </p:cNvSpPr>
          <p:nvPr>
            <p:ph type="dt" sz="half" idx="10"/>
          </p:nvPr>
        </p:nvSpPr>
        <p:spPr/>
        <p:txBody>
          <a:bodyPr/>
          <a:lstStyle/>
          <a:p>
            <a:fld id="{FAA56894-5F48-BC43-8C04-BBB42A2EF5DA}" type="datetime1">
              <a:rPr lang="en-US" smtClean="0"/>
              <a:pPr/>
              <a:t>1/29/2024</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a:t>Copyright © 2018 Pearson Education, Inc.</a:t>
            </a:r>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1/29/2024</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3"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a:t>
            </a:r>
          </a:p>
        </p:txBody>
      </p:sp>
      <p:sp>
        <p:nvSpPr>
          <p:cNvPr id="2" name="Text Placeholder 1"/>
          <p:cNvSpPr>
            <a:spLocks noGrp="1"/>
          </p:cNvSpPr>
          <p:nvPr>
            <p:ph type="body" sz="quarter" idx="13"/>
          </p:nvPr>
        </p:nvSpPr>
        <p:spPr/>
        <p:txBody>
          <a:bodyPr/>
          <a:lstStyle/>
          <a:p>
            <a:r>
              <a:rPr lang="en-US" dirty="0"/>
              <a:t>Eleventh Edition</a:t>
            </a:r>
          </a:p>
        </p:txBody>
      </p:sp>
      <p:sp>
        <p:nvSpPr>
          <p:cNvPr id="3" name="Text Placeholder 2"/>
          <p:cNvSpPr>
            <a:spLocks noGrp="1"/>
          </p:cNvSpPr>
          <p:nvPr>
            <p:ph type="body" sz="quarter" idx="14"/>
          </p:nvPr>
        </p:nvSpPr>
        <p:spPr/>
        <p:txBody>
          <a:bodyPr/>
          <a:lstStyle/>
          <a:p>
            <a:r>
              <a:rPr lang="en-US" dirty="0"/>
              <a:t>Chapter 1</a:t>
            </a:r>
          </a:p>
        </p:txBody>
      </p:sp>
      <p:sp>
        <p:nvSpPr>
          <p:cNvPr id="4" name="Text Placeholder 3"/>
          <p:cNvSpPr>
            <a:spLocks noGrp="1"/>
          </p:cNvSpPr>
          <p:nvPr>
            <p:ph type="body" sz="quarter" idx="15"/>
          </p:nvPr>
        </p:nvSpPr>
        <p:spPr/>
        <p:txBody>
          <a:bodyPr/>
          <a:lstStyle/>
          <a:p>
            <a:r>
              <a:rPr lang="en-US" dirty="0"/>
              <a:t>Managers and Organizations</a:t>
            </a:r>
          </a:p>
        </p:txBody>
      </p:sp>
      <p:sp>
        <p:nvSpPr>
          <p:cNvPr id="6" name="Text Placeholder 5"/>
          <p:cNvSpPr>
            <a:spLocks noGrp="1"/>
          </p:cNvSpPr>
          <p:nvPr>
            <p:ph type="body" sz="quarter" idx="4294967295"/>
          </p:nvPr>
        </p:nvSpPr>
        <p:spPr>
          <a:xfrm>
            <a:off x="2886075" y="6431280"/>
            <a:ext cx="6172200" cy="274320"/>
          </a:xfrm>
          <a:solidFill>
            <a:schemeClr val="bg1"/>
          </a:solidFill>
          <a:effectLst>
            <a:outerShdw blurRad="50800" dist="50800" dir="5400000" algn="ctr" rotWithShape="0">
              <a:schemeClr val="bg1"/>
            </a:outerShdw>
          </a:effectLst>
        </p:spPr>
        <p:txBody>
          <a:bodyPr/>
          <a:lstStyle/>
          <a:p>
            <a:pPr marL="0" indent="0">
              <a:buNone/>
              <a:defRPr/>
            </a:pPr>
            <a:r>
              <a:rPr lang="en-US" altLang="en-US" sz="1200" dirty="0">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78050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7280"/>
          </a:xfrm>
        </p:spPr>
        <p:txBody>
          <a:bodyPr/>
          <a:lstStyle/>
          <a:p>
            <a:r>
              <a:rPr lang="en-US" dirty="0"/>
              <a:t>Management Functions</a:t>
            </a:r>
          </a:p>
        </p:txBody>
      </p:sp>
      <p:sp>
        <p:nvSpPr>
          <p:cNvPr id="3" name="Content Placeholder 2"/>
          <p:cNvSpPr>
            <a:spLocks noGrp="1"/>
          </p:cNvSpPr>
          <p:nvPr>
            <p:ph idx="1"/>
          </p:nvPr>
        </p:nvSpPr>
        <p:spPr>
          <a:xfrm>
            <a:off x="457200" y="1493837"/>
            <a:ext cx="8229600" cy="4525963"/>
          </a:xfrm>
        </p:spPr>
        <p:txBody>
          <a:bodyPr/>
          <a:lstStyle/>
          <a:p>
            <a:r>
              <a:rPr lang="en-US" sz="2800" b="1" dirty="0"/>
              <a:t>Planning</a:t>
            </a:r>
            <a:r>
              <a:rPr lang="en-US" sz="2800" dirty="0"/>
              <a:t>: Defining goals, establishing strategies to achieve goals, and developing plans to integrate and coordinate activities</a:t>
            </a:r>
          </a:p>
          <a:p>
            <a:r>
              <a:rPr lang="en-US" sz="2800" b="1" dirty="0"/>
              <a:t>Organizing</a:t>
            </a:r>
            <a:r>
              <a:rPr lang="en-US" sz="2800" dirty="0"/>
              <a:t>: Arranging and structuring work to accomplish organizational goals</a:t>
            </a:r>
          </a:p>
          <a:p>
            <a:r>
              <a:rPr lang="en-US" sz="2800" b="1" dirty="0"/>
              <a:t>Lending</a:t>
            </a:r>
            <a:r>
              <a:rPr lang="en-US" sz="2800" dirty="0"/>
              <a:t>: Working with and through people to accomplish goals</a:t>
            </a:r>
          </a:p>
          <a:p>
            <a:r>
              <a:rPr lang="en-US" sz="2800" b="1" dirty="0"/>
              <a:t>Controlling</a:t>
            </a:r>
            <a:r>
              <a:rPr lang="en-US" sz="2800" dirty="0"/>
              <a:t>: Monitoring, comparing, and correcting work</a:t>
            </a:r>
          </a:p>
        </p:txBody>
      </p:sp>
    </p:spTree>
    <p:extLst>
      <p:ext uri="{BB962C8B-B14F-4D97-AF65-F5344CB8AC3E}">
        <p14:creationId xmlns:p14="http://schemas.microsoft.com/office/powerpoint/2010/main" val="849159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1-4</a:t>
            </a:r>
            <a:br>
              <a:rPr lang="en-US" dirty="0"/>
            </a:br>
            <a:r>
              <a:rPr lang="en-US" dirty="0"/>
              <a:t>Four Functions of Management</a:t>
            </a:r>
          </a:p>
        </p:txBody>
      </p:sp>
      <p:pic>
        <p:nvPicPr>
          <p:cNvPr id="6" name="Picture 5" descr="Four functions of management which together lead to achieving the organization’s stated purposes shown in the diagram are as follows:&#10;• Planning: Setting goals, establishing strategies, and developing plans to coordinate activities&#10;• Organizing: Determining what needs to be done, how it will be done, and who is to do it&#10;• Leading: Motivating, leading, and any other actions involved in dealing with people&#10;• Controlling: Monitoring activities to ensure that they are accomplished as planned."/>
          <p:cNvPicPr>
            <a:picLocks noChangeAspect="1"/>
          </p:cNvPicPr>
          <p:nvPr/>
        </p:nvPicPr>
        <p:blipFill>
          <a:blip r:embed="rId3" cstate="print"/>
          <a:stretch>
            <a:fillRect/>
          </a:stretch>
        </p:blipFill>
        <p:spPr>
          <a:xfrm>
            <a:off x="202353" y="1854162"/>
            <a:ext cx="8802952" cy="2975755"/>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1-4 shows the four functions used to describe a manager’s work: planning, organizing, leading, and controlling. </a:t>
            </a:r>
          </a:p>
        </p:txBody>
      </p:sp>
    </p:spTree>
    <p:extLst>
      <p:ext uri="{BB962C8B-B14F-4D97-AF65-F5344CB8AC3E}">
        <p14:creationId xmlns:p14="http://schemas.microsoft.com/office/powerpoint/2010/main" val="1776948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Skills</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Technical skills</a:t>
            </a:r>
          </a:p>
          <a:p>
            <a:pPr lvl="1" eaLnBrk="0" hangingPunct="0">
              <a:spcBef>
                <a:spcPct val="20000"/>
              </a:spcBef>
              <a:buFont typeface="Arial" charset="0"/>
              <a:buChar char="–"/>
            </a:pPr>
            <a:r>
              <a:rPr lang="en-US" sz="2800" dirty="0"/>
              <a:t>Knowledge and proficiency in a specific field</a:t>
            </a:r>
          </a:p>
          <a:p>
            <a:pPr marL="342900" indent="-342900" eaLnBrk="0" hangingPunct="0">
              <a:spcBef>
                <a:spcPct val="20000"/>
              </a:spcBef>
              <a:buFont typeface="Arial" charset="0"/>
              <a:buChar char="•"/>
            </a:pPr>
            <a:r>
              <a:rPr lang="en-US" sz="2800" b="1" dirty="0"/>
              <a:t>Human skills</a:t>
            </a:r>
          </a:p>
          <a:p>
            <a:pPr lvl="1" eaLnBrk="0" hangingPunct="0">
              <a:spcBef>
                <a:spcPct val="20000"/>
              </a:spcBef>
              <a:buFont typeface="Arial" charset="0"/>
              <a:buChar char="–"/>
            </a:pPr>
            <a:r>
              <a:rPr lang="en-US" sz="2800" dirty="0"/>
              <a:t>The ability to work well with other people</a:t>
            </a:r>
          </a:p>
          <a:p>
            <a:pPr marL="342900" indent="-342900" eaLnBrk="0" hangingPunct="0">
              <a:spcBef>
                <a:spcPct val="20000"/>
              </a:spcBef>
              <a:buFont typeface="Arial" charset="0"/>
              <a:buChar char="•"/>
            </a:pPr>
            <a:r>
              <a:rPr lang="en-US" sz="2800" b="1" dirty="0"/>
              <a:t>Conceptual skills</a:t>
            </a:r>
          </a:p>
          <a:p>
            <a:pPr lvl="1" eaLnBrk="0" hangingPunct="0">
              <a:spcBef>
                <a:spcPct val="20000"/>
              </a:spcBef>
              <a:buFont typeface="Arial" charset="0"/>
              <a:buChar char="–"/>
            </a:pPr>
            <a:r>
              <a:rPr lang="en-US" sz="2800" dirty="0"/>
              <a:t>The ability to think and conceptualize about abstract and complex situations concerning the organization</a:t>
            </a:r>
          </a:p>
        </p:txBody>
      </p:sp>
    </p:spTree>
    <p:extLst>
      <p:ext uri="{BB962C8B-B14F-4D97-AF65-F5344CB8AC3E}">
        <p14:creationId xmlns:p14="http://schemas.microsoft.com/office/powerpoint/2010/main" val="39989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1-6</a:t>
            </a:r>
            <a:br>
              <a:rPr lang="en-US" sz="3200" dirty="0"/>
            </a:br>
            <a:r>
              <a:rPr lang="en-US" sz="3200" dirty="0"/>
              <a:t>Skills Needed at Different Managerial Levels</a:t>
            </a:r>
          </a:p>
        </p:txBody>
      </p:sp>
      <p:pic>
        <p:nvPicPr>
          <p:cNvPr id="6" name="Picture 2" descr="The diagram shows proportions of these skills as follows:&#10;• Top managers: Need conceptual skills in highest proportions, followed by human skills, and technical skills in lowest proportion.&#10;• Middle managers: Need almost equal proportion of each skill&#10;• Lower-level managers: Need conceptual skills in lowest proportions, followed by human skills, and technical skills in lowest proportion.&#10;The comparison among the three levels also shows that:&#10;• Need of conceptual skills is highest for top managers and lowest for low-level managers.&#10;• Need of human skills is almost equal for managers of all the levels.&#10;• Need of technical skill is highest for low-level managers and lowest for top managers.&#10;"/>
          <p:cNvPicPr>
            <a:picLocks noChangeAspect="1" noChangeArrowheads="1"/>
          </p:cNvPicPr>
          <p:nvPr/>
        </p:nvPicPr>
        <p:blipFill>
          <a:blip r:embed="rId3" cstate="print"/>
          <a:stretch>
            <a:fillRect/>
          </a:stretch>
        </p:blipFill>
        <p:spPr bwMode="auto">
          <a:xfrm>
            <a:off x="279217" y="1718188"/>
            <a:ext cx="8585566" cy="3497823"/>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1-6 shows the relationships of conceptual, human, and technical skills to managerial levels. </a:t>
            </a:r>
          </a:p>
        </p:txBody>
      </p:sp>
    </p:spTree>
    <p:extLst>
      <p:ext uri="{BB962C8B-B14F-4D97-AF65-F5344CB8AC3E}">
        <p14:creationId xmlns:p14="http://schemas.microsoft.com/office/powerpoint/2010/main" val="83990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1-7</a:t>
            </a:r>
            <a:br>
              <a:rPr lang="en-US" dirty="0"/>
            </a:br>
            <a:r>
              <a:rPr lang="en-US" dirty="0"/>
              <a:t>Important Managerial Skills</a:t>
            </a:r>
          </a:p>
        </p:txBody>
      </p:sp>
      <p:pic>
        <p:nvPicPr>
          <p:cNvPr id="7" name="Picture 6" descr="The important managerial skills shown are as follows:&#10;• Managing human capital&#10;• Inspiring commitment&#10;• Managing change&#10;• Structuring work and getting things done&#10;• Facilitating the psychological and social contexts of work&#10;• Using purposeful networking&#10;• Managing decision-making processes&#10;• Managing strategy and innovation&#10;• Managing logistics and technology."/>
          <p:cNvPicPr>
            <a:picLocks noChangeAspect="1"/>
          </p:cNvPicPr>
          <p:nvPr/>
        </p:nvPicPr>
        <p:blipFill>
          <a:blip r:embed="rId3" cstate="print"/>
          <a:stretch>
            <a:fillRect/>
          </a:stretch>
        </p:blipFill>
        <p:spPr>
          <a:xfrm>
            <a:off x="158045" y="1497332"/>
            <a:ext cx="8815211" cy="4331968"/>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1-7 shows other important managerial skills. </a:t>
            </a:r>
          </a:p>
        </p:txBody>
      </p:sp>
    </p:spTree>
    <p:extLst>
      <p:ext uri="{BB962C8B-B14F-4D97-AF65-F5344CB8AC3E}">
        <p14:creationId xmlns:p14="http://schemas.microsoft.com/office/powerpoint/2010/main" val="1149715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B1DE-18FF-47A1-87B1-75896A3F59E9}"/>
              </a:ext>
            </a:extLst>
          </p:cNvPr>
          <p:cNvSpPr>
            <a:spLocks noGrp="1"/>
          </p:cNvSpPr>
          <p:nvPr>
            <p:ph type="title"/>
          </p:nvPr>
        </p:nvSpPr>
        <p:spPr>
          <a:xfrm>
            <a:off x="877529" y="2362200"/>
            <a:ext cx="8229600" cy="1066800"/>
          </a:xfrm>
        </p:spPr>
        <p:txBody>
          <a:bodyPr/>
          <a:lstStyle/>
          <a:p>
            <a:r>
              <a:rPr lang="en-US" dirty="0"/>
              <a:t>How is the Manager’s Job changing?</a:t>
            </a:r>
          </a:p>
        </p:txBody>
      </p:sp>
    </p:spTree>
    <p:extLst>
      <p:ext uri="{BB962C8B-B14F-4D97-AF65-F5344CB8AC3E}">
        <p14:creationId xmlns:p14="http://schemas.microsoft.com/office/powerpoint/2010/main" val="331868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1-8</a:t>
            </a:r>
            <a:br>
              <a:rPr lang="en-US" dirty="0"/>
            </a:br>
            <a:r>
              <a:rPr lang="en-US" dirty="0"/>
              <a:t>Changes Facing Managers</a:t>
            </a:r>
          </a:p>
        </p:txBody>
      </p:sp>
      <p:pic>
        <p:nvPicPr>
          <p:cNvPr id="5" name="Picture 4" descr="The changes and their impacts shown in the diagram are as follows:&#10;• Changing Technology (Digitization)&#10;  ‒ Shifting organizational boundaries&#10;  ‒ Virtual workplaces&#10;  ‒ More mobile workforce&#10;  ‒ Flexible work arrangements&#10;  ‒ Empowered employees&#10;  ‒ Work life–personal life balance&#10;  ‒ Social media challenges&#10;• Increased Emphasis on Organizational and Managerial Ethics&#10;  ‒ Redefined values&#10;  ‒ Rebuilding trust&#10;  ‒ Increased accountability&#10;  ‒ Sustainability&#10;• Increased Competitiveness&#10;  ‒ Customer service&#10;  ‒ Innovation&#10;  ‒ Globalization&#10;  ‒ Efficiency/productivity&#10;• Changing Security Threats&#10;  ‒ Risk management&#10;  ‒ Uncertainty over future energy sources/prices&#10;  ‒ Restructured workplace&#10;  ‒ Discrimination concerns&#10;  ‒ Globalization concerns&#10;  ‒ Employee assistance&#10;  ‒ Uncertainty over economic climate."/>
          <p:cNvPicPr>
            <a:picLocks noChangeAspect="1"/>
          </p:cNvPicPr>
          <p:nvPr/>
        </p:nvPicPr>
        <p:blipFill>
          <a:blip r:embed="rId3" cstate="print"/>
          <a:stretch>
            <a:fillRect/>
          </a:stretch>
        </p:blipFill>
        <p:spPr>
          <a:xfrm>
            <a:off x="990600" y="1349068"/>
            <a:ext cx="7391400" cy="4551322"/>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1-8 shows some of the most important changes facing managers. </a:t>
            </a:r>
          </a:p>
        </p:txBody>
      </p:sp>
    </p:spTree>
    <p:extLst>
      <p:ext uri="{BB962C8B-B14F-4D97-AF65-F5344CB8AC3E}">
        <p14:creationId xmlns:p14="http://schemas.microsoft.com/office/powerpoint/2010/main" val="72418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Customer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Without customers, most organizations would cease to exist</a:t>
            </a:r>
          </a:p>
          <a:p>
            <a:pPr marL="342900" indent="-342900" eaLnBrk="0" hangingPunct="0">
              <a:spcBef>
                <a:spcPct val="20000"/>
              </a:spcBef>
              <a:buFont typeface="Arial" charset="0"/>
              <a:buChar char="•"/>
            </a:pPr>
            <a:r>
              <a:rPr lang="en-US" sz="2800" dirty="0"/>
              <a:t>Managing customer relationships is the responsibility of all managers and employees</a:t>
            </a:r>
          </a:p>
          <a:p>
            <a:pPr marL="342900" indent="-342900" eaLnBrk="0" hangingPunct="0">
              <a:spcBef>
                <a:spcPct val="20000"/>
              </a:spcBef>
              <a:buFont typeface="Arial" charset="0"/>
              <a:buChar char="•"/>
            </a:pPr>
            <a:r>
              <a:rPr lang="en-US" sz="2800" dirty="0"/>
              <a:t>Consistent, high-quality customer service is essential</a:t>
            </a:r>
          </a:p>
        </p:txBody>
      </p:sp>
    </p:spTree>
    <p:extLst>
      <p:ext uri="{BB962C8B-B14F-4D97-AF65-F5344CB8AC3E}">
        <p14:creationId xmlns:p14="http://schemas.microsoft.com/office/powerpoint/2010/main" val="1558718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Technology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Managers must get employees on board with new technology</a:t>
            </a:r>
          </a:p>
          <a:p>
            <a:pPr marL="342900" indent="-342900" eaLnBrk="0" hangingPunct="0">
              <a:spcBef>
                <a:spcPct val="20000"/>
              </a:spcBef>
              <a:buFont typeface="Arial" charset="0"/>
              <a:buChar char="•"/>
            </a:pPr>
            <a:r>
              <a:rPr lang="en-US" sz="2800" dirty="0"/>
              <a:t>Managers must oversee the social interactions and challenges involved in using collaborative technologies</a:t>
            </a:r>
          </a:p>
        </p:txBody>
      </p:sp>
    </p:spTree>
    <p:extLst>
      <p:ext uri="{BB962C8B-B14F-4D97-AF65-F5344CB8AC3E}">
        <p14:creationId xmlns:p14="http://schemas.microsoft.com/office/powerpoint/2010/main" val="939642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Innovation</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Innovation</a:t>
            </a:r>
            <a:r>
              <a:rPr lang="en-US" sz="2800" dirty="0"/>
              <a:t>: exploring new territory, taking risks, and doing things differently</a:t>
            </a:r>
          </a:p>
        </p:txBody>
      </p:sp>
    </p:spTree>
    <p:extLst>
      <p:ext uri="{BB962C8B-B14F-4D97-AF65-F5344CB8AC3E}">
        <p14:creationId xmlns:p14="http://schemas.microsoft.com/office/powerpoint/2010/main" val="12176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pPr marL="0" indent="0">
              <a:buNone/>
            </a:pPr>
            <a:r>
              <a:rPr lang="en-US" sz="2400" b="1" dirty="0">
                <a:solidFill>
                  <a:srgbClr val="007FA3"/>
                </a:solidFill>
              </a:rPr>
              <a:t>1.1 </a:t>
            </a:r>
            <a:r>
              <a:rPr lang="en-US" sz="2400" b="1" dirty="0"/>
              <a:t>Tell </a:t>
            </a:r>
            <a:r>
              <a:rPr lang="en-US" sz="2400" dirty="0"/>
              <a:t>who managers are and where they work.</a:t>
            </a:r>
          </a:p>
          <a:p>
            <a:pPr marL="502920" lvl="1" indent="0">
              <a:buNone/>
            </a:pPr>
            <a:r>
              <a:rPr lang="en-US" sz="2400" b="1" dirty="0"/>
              <a:t>Know how to </a:t>
            </a:r>
            <a:r>
              <a:rPr lang="en-US" sz="2400" dirty="0"/>
              <a:t>manage your time.</a:t>
            </a:r>
          </a:p>
          <a:p>
            <a:pPr marL="0" indent="0">
              <a:buNone/>
            </a:pPr>
            <a:r>
              <a:rPr lang="en-US" sz="2400" b="1" dirty="0">
                <a:solidFill>
                  <a:srgbClr val="007FA3"/>
                </a:solidFill>
              </a:rPr>
              <a:t>1.2 </a:t>
            </a:r>
            <a:r>
              <a:rPr lang="en-US" sz="2400" b="1" dirty="0"/>
              <a:t>Explain</a:t>
            </a:r>
            <a:r>
              <a:rPr lang="en-US" sz="2400" dirty="0"/>
              <a:t> why managers are important to organizations.</a:t>
            </a:r>
          </a:p>
          <a:p>
            <a:pPr marL="0" indent="0">
              <a:buNone/>
            </a:pPr>
            <a:r>
              <a:rPr lang="en-US" sz="2400" b="1" dirty="0">
                <a:solidFill>
                  <a:srgbClr val="007FA3"/>
                </a:solidFill>
              </a:rPr>
              <a:t>1.3 </a:t>
            </a:r>
            <a:r>
              <a:rPr lang="en-US" sz="2400" b="1" dirty="0"/>
              <a:t>Describe </a:t>
            </a:r>
            <a:r>
              <a:rPr lang="en-US" sz="2400" dirty="0"/>
              <a:t>the functions, roles, and skills of managers.</a:t>
            </a:r>
          </a:p>
          <a:p>
            <a:pPr marL="356616" lvl="1" indent="146304">
              <a:buNone/>
            </a:pPr>
            <a:r>
              <a:rPr lang="en-US" sz="2400" b="1" dirty="0"/>
              <a:t>Develop your skill </a:t>
            </a:r>
            <a:r>
              <a:rPr lang="en-US" sz="2400" dirty="0"/>
              <a:t>at being politically aware.</a:t>
            </a:r>
          </a:p>
          <a:p>
            <a:pPr marL="508000" indent="-673100">
              <a:buNone/>
            </a:pPr>
            <a:r>
              <a:rPr lang="en-US" sz="2400" b="1" dirty="0">
                <a:solidFill>
                  <a:srgbClr val="007FA3"/>
                </a:solidFill>
              </a:rPr>
              <a:t>1.4 </a:t>
            </a:r>
            <a:r>
              <a:rPr lang="en-US" sz="2400" b="1" dirty="0"/>
              <a:t>Describe</a:t>
            </a:r>
            <a:r>
              <a:rPr lang="en-US" sz="2400" dirty="0"/>
              <a:t> the factors that are reshaping and redefining the manager’s job.</a:t>
            </a:r>
          </a:p>
          <a:p>
            <a:pPr marL="0" indent="0">
              <a:buNone/>
            </a:pPr>
            <a:r>
              <a:rPr lang="en-US" sz="2400" b="1" dirty="0">
                <a:solidFill>
                  <a:srgbClr val="007FA3"/>
                </a:solidFill>
              </a:rPr>
              <a:t>1.5 </a:t>
            </a:r>
            <a:r>
              <a:rPr lang="en-US" sz="2400" b="1" dirty="0"/>
              <a:t>Explain </a:t>
            </a:r>
            <a:r>
              <a:rPr lang="en-US" sz="2400" dirty="0"/>
              <a:t>the value of studying management.</a:t>
            </a:r>
          </a:p>
        </p:txBody>
      </p:sp>
    </p:spTree>
    <p:extLst>
      <p:ext uri="{BB962C8B-B14F-4D97-AF65-F5344CB8AC3E}">
        <p14:creationId xmlns:p14="http://schemas.microsoft.com/office/powerpoint/2010/main" val="615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Sustainability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Sustainability</a:t>
            </a:r>
            <a:r>
              <a:rPr lang="en-US" sz="2800" dirty="0"/>
              <a:t>: a company’s ability to achieve its business goals and increase long-term shareholder value by integrating economic, environmental, and social opportunities into its business strategies</a:t>
            </a:r>
          </a:p>
        </p:txBody>
      </p:sp>
    </p:spTree>
    <p:extLst>
      <p:ext uri="{BB962C8B-B14F-4D97-AF65-F5344CB8AC3E}">
        <p14:creationId xmlns:p14="http://schemas.microsoft.com/office/powerpoint/2010/main" val="5648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Universality of Management</a:t>
            </a:r>
          </a:p>
        </p:txBody>
      </p:sp>
      <p:sp>
        <p:nvSpPr>
          <p:cNvPr id="3" name="Content Placeholder 2"/>
          <p:cNvSpPr>
            <a:spLocks noGrp="1"/>
          </p:cNvSpPr>
          <p:nvPr>
            <p:ph idx="1"/>
          </p:nvPr>
        </p:nvSpPr>
        <p:spPr/>
        <p:txBody>
          <a:bodyPr/>
          <a:lstStyle/>
          <a:p>
            <a:r>
              <a:rPr lang="en-US" sz="2800" dirty="0"/>
              <a:t>The reality that management is needed in all types and sizes of organizations, at all organizational levels, in all organizational areas, and in organizations no matter where located</a:t>
            </a:r>
          </a:p>
        </p:txBody>
      </p:sp>
    </p:spTree>
    <p:extLst>
      <p:ext uri="{BB962C8B-B14F-4D97-AF65-F5344CB8AC3E}">
        <p14:creationId xmlns:p14="http://schemas.microsoft.com/office/powerpoint/2010/main" val="1236447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1-9</a:t>
            </a:r>
            <a:br>
              <a:rPr lang="en-US" dirty="0"/>
            </a:br>
            <a:r>
              <a:rPr lang="en-US" dirty="0"/>
              <a:t>Universal Need for Management</a:t>
            </a:r>
          </a:p>
        </p:txBody>
      </p:sp>
      <p:pic>
        <p:nvPicPr>
          <p:cNvPr id="6" name="Picture 5" descr="The diagram shows that management is needed in:&#10;• all organization levels from bottom to top.&#10;• all sizes of organizations small to large.&#10;• all types of organizations profit and not-for-profit.&#10;• all organizational areas such as manufacturing, marketing, human resources, accounting, information systems, et cetera."/>
          <p:cNvPicPr>
            <a:picLocks noChangeAspect="1"/>
          </p:cNvPicPr>
          <p:nvPr/>
        </p:nvPicPr>
        <p:blipFill>
          <a:blip r:embed="rId3" cstate="print"/>
          <a:stretch>
            <a:fillRect/>
          </a:stretch>
        </p:blipFill>
        <p:spPr>
          <a:xfrm>
            <a:off x="351174" y="1549400"/>
            <a:ext cx="8441652" cy="4165600"/>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1-9 shows that management is universally needed in all types of, and throughout all areas of, organizations. </a:t>
            </a:r>
          </a:p>
        </p:txBody>
      </p:sp>
    </p:spTree>
    <p:extLst>
      <p:ext uri="{BB962C8B-B14F-4D97-AF65-F5344CB8AC3E}">
        <p14:creationId xmlns:p14="http://schemas.microsoft.com/office/powerpoint/2010/main" val="1844279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Reality of Work</a:t>
            </a:r>
          </a:p>
        </p:txBody>
      </p:sp>
      <p:sp>
        <p:nvSpPr>
          <p:cNvPr id="3" name="Content Placeholder 2"/>
          <p:cNvSpPr>
            <a:spLocks noGrp="1"/>
          </p:cNvSpPr>
          <p:nvPr>
            <p:ph idx="1"/>
          </p:nvPr>
        </p:nvSpPr>
        <p:spPr/>
        <p:txBody>
          <a:bodyPr/>
          <a:lstStyle/>
          <a:p>
            <a:r>
              <a:rPr lang="en-US" sz="2800" dirty="0"/>
              <a:t>When you begin your career, you will either manage or be managed.</a:t>
            </a:r>
          </a:p>
        </p:txBody>
      </p:sp>
    </p:spTree>
    <p:extLst>
      <p:ext uri="{BB962C8B-B14F-4D97-AF65-F5344CB8AC3E}">
        <p14:creationId xmlns:p14="http://schemas.microsoft.com/office/powerpoint/2010/main" val="969739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Can be a thankless job</a:t>
            </a:r>
          </a:p>
          <a:p>
            <a:pPr marL="342900" indent="-342900" eaLnBrk="0" hangingPunct="0">
              <a:spcBef>
                <a:spcPct val="20000"/>
              </a:spcBef>
              <a:buFont typeface="Arial" charset="0"/>
              <a:buChar char="•"/>
            </a:pPr>
            <a:r>
              <a:rPr lang="en-US" sz="2800" dirty="0"/>
              <a:t>May entail clerical type duties</a:t>
            </a:r>
          </a:p>
          <a:p>
            <a:pPr marL="342900" indent="-342900" eaLnBrk="0" hangingPunct="0">
              <a:spcBef>
                <a:spcPct val="20000"/>
              </a:spcBef>
              <a:buFont typeface="Arial" charset="0"/>
              <a:buChar char="•"/>
            </a:pPr>
            <a:r>
              <a:rPr lang="en-US" sz="2800" dirty="0"/>
              <a:t>Managers also spend significant amounts of time in meetings and dealing with interruptions</a:t>
            </a:r>
          </a:p>
          <a:p>
            <a:pPr marL="342900" indent="-342900" eaLnBrk="0" hangingPunct="0">
              <a:spcBef>
                <a:spcPct val="20000"/>
              </a:spcBef>
              <a:buFont typeface="Arial" charset="0"/>
              <a:buChar char="•"/>
            </a:pPr>
            <a:r>
              <a:rPr lang="en-US" sz="2800" dirty="0"/>
              <a:t>Managers often have to deal with a variety of personalities and have to make do with limited resources</a:t>
            </a:r>
          </a:p>
        </p:txBody>
      </p:sp>
    </p:spTree>
    <p:extLst>
      <p:ext uri="{BB962C8B-B14F-4D97-AF65-F5344CB8AC3E}">
        <p14:creationId xmlns:p14="http://schemas.microsoft.com/office/powerpoint/2010/main" val="1175533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Rewards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Responsible for creating a productive work environment</a:t>
            </a:r>
          </a:p>
          <a:p>
            <a:pPr marL="342900" indent="-342900" eaLnBrk="0" hangingPunct="0">
              <a:spcBef>
                <a:spcPct val="20000"/>
              </a:spcBef>
              <a:buFont typeface="Arial" charset="0"/>
              <a:buChar char="•"/>
            </a:pPr>
            <a:r>
              <a:rPr lang="en-US" sz="2800" dirty="0"/>
              <a:t>Recognition and status in your organization and in the community</a:t>
            </a:r>
          </a:p>
          <a:p>
            <a:pPr marL="342900" indent="-342900" eaLnBrk="0" hangingPunct="0">
              <a:spcBef>
                <a:spcPct val="20000"/>
              </a:spcBef>
              <a:buFont typeface="Arial" charset="0"/>
              <a:buChar char="•"/>
            </a:pPr>
            <a:r>
              <a:rPr lang="en-US" sz="2800" dirty="0"/>
              <a:t>Attractive compensation in the form of salaries, bonuses, and stock options</a:t>
            </a:r>
          </a:p>
        </p:txBody>
      </p:sp>
    </p:spTree>
    <p:extLst>
      <p:ext uri="{BB962C8B-B14F-4D97-AF65-F5344CB8AC3E}">
        <p14:creationId xmlns:p14="http://schemas.microsoft.com/office/powerpoint/2010/main" val="109058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1-10</a:t>
            </a:r>
            <a:br>
              <a:rPr lang="en-US" sz="3200" dirty="0"/>
            </a:br>
            <a:r>
              <a:rPr lang="en-US" sz="3200" dirty="0"/>
              <a:t>Rewards and Challenges of Being a Manager</a:t>
            </a:r>
          </a:p>
        </p:txBody>
      </p:sp>
      <p:graphicFrame>
        <p:nvGraphicFramePr>
          <p:cNvPr id="5" name="Table 4" descr="Headers: Rewards, Challenges"/>
          <p:cNvGraphicFramePr>
            <a:graphicFrameLocks noGrp="1"/>
          </p:cNvGraphicFramePr>
          <p:nvPr>
            <p:extLst>
              <p:ext uri="{D42A27DB-BD31-4B8C-83A1-F6EECF244321}">
                <p14:modId xmlns:p14="http://schemas.microsoft.com/office/powerpoint/2010/main" val="692621883"/>
              </p:ext>
            </p:extLst>
          </p:nvPr>
        </p:nvGraphicFramePr>
        <p:xfrm>
          <a:off x="228600" y="1310393"/>
          <a:ext cx="8686800" cy="4899907"/>
        </p:xfrm>
        <a:graphic>
          <a:graphicData uri="http://schemas.openxmlformats.org/drawingml/2006/table">
            <a:tbl>
              <a:tblPr firstRow="1" bandRow="1">
                <a:tableStyleId>{3B4B98B0-60AC-42C2-AFA5-B58CD77FA1E5}</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7495">
                <a:tc>
                  <a:txBody>
                    <a:bodyPr/>
                    <a:lstStyle/>
                    <a:p>
                      <a:r>
                        <a:rPr lang="en-US" sz="1400" dirty="0"/>
                        <a:t>Rewards</a:t>
                      </a:r>
                    </a:p>
                  </a:txBody>
                  <a:tcPr/>
                </a:tc>
                <a:tc>
                  <a:txBody>
                    <a:bodyPr/>
                    <a:lstStyle/>
                    <a:p>
                      <a:r>
                        <a:rPr lang="en-US" sz="1400" dirty="0"/>
                        <a:t>Challenges</a:t>
                      </a:r>
                    </a:p>
                  </a:txBody>
                  <a:tcPr/>
                </a:tc>
                <a:extLst>
                  <a:ext uri="{0D108BD9-81ED-4DB2-BD59-A6C34878D82A}">
                    <a16:rowId xmlns:a16="http://schemas.microsoft.com/office/drawing/2014/main" val="10000"/>
                  </a:ext>
                </a:extLst>
              </a:tr>
              <a:tr h="557225">
                <a:tc>
                  <a:txBody>
                    <a:bodyPr/>
                    <a:lstStyle/>
                    <a:p>
                      <a:r>
                        <a:rPr lang="en-US" sz="1400" dirty="0"/>
                        <a:t>Create a work environment in which organizational members can work to the best</a:t>
                      </a:r>
                      <a:r>
                        <a:rPr lang="en-US" sz="1400" baseline="0" dirty="0"/>
                        <a:t> of their ability</a:t>
                      </a:r>
                      <a:endParaRPr lang="en-US" sz="1400" dirty="0"/>
                    </a:p>
                  </a:txBody>
                  <a:tcPr/>
                </a:tc>
                <a:tc>
                  <a:txBody>
                    <a:bodyPr/>
                    <a:lstStyle/>
                    <a:p>
                      <a:r>
                        <a:rPr lang="en-US" sz="1400" dirty="0"/>
                        <a:t>Do hard work</a:t>
                      </a:r>
                    </a:p>
                  </a:txBody>
                  <a:tcPr/>
                </a:tc>
                <a:extLst>
                  <a:ext uri="{0D108BD9-81ED-4DB2-BD59-A6C34878D82A}">
                    <a16:rowId xmlns:a16="http://schemas.microsoft.com/office/drawing/2014/main" val="10001"/>
                  </a:ext>
                </a:extLst>
              </a:tr>
              <a:tr h="533400">
                <a:tc>
                  <a:txBody>
                    <a:bodyPr/>
                    <a:lstStyle/>
                    <a:p>
                      <a:r>
                        <a:rPr lang="en-US" sz="1400" dirty="0"/>
                        <a:t>Have opportunities to think creatively and use imagination</a:t>
                      </a:r>
                    </a:p>
                  </a:txBody>
                  <a:tcPr/>
                </a:tc>
                <a:tc>
                  <a:txBody>
                    <a:bodyPr/>
                    <a:lstStyle/>
                    <a:p>
                      <a:r>
                        <a:rPr lang="en-US" sz="1400" dirty="0"/>
                        <a:t>May have duties that are more clerical than managerial</a:t>
                      </a:r>
                    </a:p>
                  </a:txBody>
                  <a:tcPr/>
                </a:tc>
                <a:extLst>
                  <a:ext uri="{0D108BD9-81ED-4DB2-BD59-A6C34878D82A}">
                    <a16:rowId xmlns:a16="http://schemas.microsoft.com/office/drawing/2014/main" val="10002"/>
                  </a:ext>
                </a:extLst>
              </a:tr>
              <a:tr h="381000">
                <a:tc>
                  <a:txBody>
                    <a:bodyPr/>
                    <a:lstStyle/>
                    <a:p>
                      <a:r>
                        <a:rPr lang="en-US" sz="1400" dirty="0"/>
                        <a:t>Help</a:t>
                      </a:r>
                      <a:r>
                        <a:rPr lang="en-US" sz="1400" baseline="0" dirty="0"/>
                        <a:t> others find meaning and fulfillment in work</a:t>
                      </a:r>
                      <a:endParaRPr lang="en-US" sz="1400" dirty="0"/>
                    </a:p>
                  </a:txBody>
                  <a:tcPr/>
                </a:tc>
                <a:tc>
                  <a:txBody>
                    <a:bodyPr/>
                    <a:lstStyle/>
                    <a:p>
                      <a:r>
                        <a:rPr lang="en-US" sz="1400" dirty="0"/>
                        <a:t>Have to deal with a variety of personalities</a:t>
                      </a:r>
                    </a:p>
                  </a:txBody>
                  <a:tcPr/>
                </a:tc>
                <a:extLst>
                  <a:ext uri="{0D108BD9-81ED-4DB2-BD59-A6C34878D82A}">
                    <a16:rowId xmlns:a16="http://schemas.microsoft.com/office/drawing/2014/main" val="10003"/>
                  </a:ext>
                </a:extLst>
              </a:tr>
              <a:tr h="533400">
                <a:tc>
                  <a:txBody>
                    <a:bodyPr/>
                    <a:lstStyle/>
                    <a:p>
                      <a:r>
                        <a:rPr lang="en-US" sz="1400" dirty="0"/>
                        <a:t>Support, coach,</a:t>
                      </a:r>
                      <a:r>
                        <a:rPr lang="en-US" sz="1400" baseline="0" dirty="0"/>
                        <a:t> and nurture others</a:t>
                      </a:r>
                      <a:endParaRPr lang="en-US" sz="1400" dirty="0"/>
                    </a:p>
                  </a:txBody>
                  <a:tcPr/>
                </a:tc>
                <a:tc>
                  <a:txBody>
                    <a:bodyPr/>
                    <a:lstStyle/>
                    <a:p>
                      <a:r>
                        <a:rPr lang="en-US" sz="1400" dirty="0"/>
                        <a:t>Often have to make do with limited</a:t>
                      </a:r>
                      <a:r>
                        <a:rPr lang="en-US" sz="1400" baseline="0" dirty="0"/>
                        <a:t> resources</a:t>
                      </a:r>
                      <a:endParaRPr lang="en-US" sz="1400" dirty="0"/>
                    </a:p>
                  </a:txBody>
                  <a:tcPr/>
                </a:tc>
                <a:extLst>
                  <a:ext uri="{0D108BD9-81ED-4DB2-BD59-A6C34878D82A}">
                    <a16:rowId xmlns:a16="http://schemas.microsoft.com/office/drawing/2014/main" val="10004"/>
                  </a:ext>
                </a:extLst>
              </a:tr>
              <a:tr h="533400">
                <a:tc>
                  <a:txBody>
                    <a:bodyPr/>
                    <a:lstStyle/>
                    <a:p>
                      <a:r>
                        <a:rPr lang="en-US" sz="1400" dirty="0"/>
                        <a:t>Work with a variety of people</a:t>
                      </a:r>
                    </a:p>
                  </a:txBody>
                  <a:tcPr/>
                </a:tc>
                <a:tc>
                  <a:txBody>
                    <a:bodyPr/>
                    <a:lstStyle/>
                    <a:p>
                      <a:r>
                        <a:rPr lang="en-US" sz="1400" dirty="0"/>
                        <a:t>Motivate workers</a:t>
                      </a:r>
                      <a:r>
                        <a:rPr lang="en-US" sz="1400" baseline="0" dirty="0"/>
                        <a:t> in chaotic and uncertain situations</a:t>
                      </a:r>
                      <a:endParaRPr lang="en-US" sz="1400" dirty="0"/>
                    </a:p>
                  </a:txBody>
                  <a:tcPr/>
                </a:tc>
                <a:extLst>
                  <a:ext uri="{0D108BD9-81ED-4DB2-BD59-A6C34878D82A}">
                    <a16:rowId xmlns:a16="http://schemas.microsoft.com/office/drawing/2014/main" val="10005"/>
                  </a:ext>
                </a:extLst>
              </a:tr>
              <a:tr h="533400">
                <a:tc>
                  <a:txBody>
                    <a:bodyPr/>
                    <a:lstStyle/>
                    <a:p>
                      <a:r>
                        <a:rPr lang="en-US" sz="1400" dirty="0"/>
                        <a:t>Receive recognition and status in community and organization</a:t>
                      </a:r>
                    </a:p>
                  </a:txBody>
                  <a:tcPr/>
                </a:tc>
                <a:tc>
                  <a:txBody>
                    <a:bodyPr/>
                    <a:lstStyle/>
                    <a:p>
                      <a:r>
                        <a:rPr lang="en-US" sz="1400" dirty="0"/>
                        <a:t>Blend knowledge, skills, ambitions,</a:t>
                      </a:r>
                      <a:r>
                        <a:rPr lang="en-US" sz="1400" baseline="0" dirty="0"/>
                        <a:t> and experiences of diverse work group</a:t>
                      </a:r>
                      <a:endParaRPr lang="en-US" sz="1400" dirty="0"/>
                    </a:p>
                  </a:txBody>
                  <a:tcPr/>
                </a:tc>
                <a:extLst>
                  <a:ext uri="{0D108BD9-81ED-4DB2-BD59-A6C34878D82A}">
                    <a16:rowId xmlns:a16="http://schemas.microsoft.com/office/drawing/2014/main" val="10006"/>
                  </a:ext>
                </a:extLst>
              </a:tr>
              <a:tr h="533400">
                <a:tc>
                  <a:txBody>
                    <a:bodyPr/>
                    <a:lstStyle/>
                    <a:p>
                      <a:r>
                        <a:rPr lang="en-US" sz="1400" dirty="0"/>
                        <a:t>Play a role in influencing organizational outcomes</a:t>
                      </a:r>
                    </a:p>
                  </a:txBody>
                  <a:tcPr/>
                </a:tc>
                <a:tc>
                  <a:txBody>
                    <a:bodyPr/>
                    <a:lstStyle/>
                    <a:p>
                      <a:r>
                        <a:rPr lang="en-US" sz="1400" dirty="0"/>
                        <a:t>Success depends on others’ work performance</a:t>
                      </a:r>
                    </a:p>
                  </a:txBody>
                  <a:tcPr/>
                </a:tc>
                <a:extLst>
                  <a:ext uri="{0D108BD9-81ED-4DB2-BD59-A6C34878D82A}">
                    <a16:rowId xmlns:a16="http://schemas.microsoft.com/office/drawing/2014/main" val="10007"/>
                  </a:ext>
                </a:extLst>
              </a:tr>
              <a:tr h="533400">
                <a:tc>
                  <a:txBody>
                    <a:bodyPr/>
                    <a:lstStyle/>
                    <a:p>
                      <a:r>
                        <a:rPr lang="en-US" sz="1400" dirty="0"/>
                        <a:t>Receive appropriate compensation in the form of salaries,</a:t>
                      </a:r>
                      <a:r>
                        <a:rPr lang="en-US" sz="1400" baseline="0" dirty="0"/>
                        <a:t> bonuses, and stock options</a:t>
                      </a:r>
                      <a:endParaRPr lang="en-US" sz="1400" dirty="0"/>
                    </a:p>
                  </a:txBody>
                  <a:tcPr/>
                </a:tc>
                <a:tc>
                  <a:txBody>
                    <a:bodyPr/>
                    <a:lstStyle/>
                    <a:p>
                      <a:r>
                        <a:rPr lang="en-US" sz="1400" dirty="0">
                          <a:solidFill>
                            <a:schemeClr val="bg1"/>
                          </a:solidFill>
                        </a:rPr>
                        <a:t>Blank cell</a:t>
                      </a:r>
                    </a:p>
                  </a:txBody>
                  <a:tcPr/>
                </a:tc>
                <a:extLst>
                  <a:ext uri="{0D108BD9-81ED-4DB2-BD59-A6C34878D82A}">
                    <a16:rowId xmlns:a16="http://schemas.microsoft.com/office/drawing/2014/main" val="10008"/>
                  </a:ext>
                </a:extLst>
              </a:tr>
              <a:tr h="383787">
                <a:tc>
                  <a:txBody>
                    <a:bodyPr/>
                    <a:lstStyle/>
                    <a:p>
                      <a:r>
                        <a:rPr lang="en-US" sz="1400" dirty="0"/>
                        <a:t>Good mangers are needed by organizations</a:t>
                      </a:r>
                    </a:p>
                  </a:txBody>
                  <a:tcPr/>
                </a:tc>
                <a:tc>
                  <a:txBody>
                    <a:bodyPr/>
                    <a:lstStyle/>
                    <a:p>
                      <a:r>
                        <a:rPr lang="en-US" sz="1400" dirty="0">
                          <a:solidFill>
                            <a:srgbClr val="DBD6E8"/>
                          </a:solidFill>
                        </a:rPr>
                        <a:t>Blank cell</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1514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a Manager?</a:t>
            </a:r>
          </a:p>
        </p:txBody>
      </p:sp>
      <p:sp>
        <p:nvSpPr>
          <p:cNvPr id="3" name="Content Placeholder 2"/>
          <p:cNvSpPr>
            <a:spLocks noGrp="1"/>
          </p:cNvSpPr>
          <p:nvPr>
            <p:ph idx="1"/>
          </p:nvPr>
        </p:nvSpPr>
        <p:spPr/>
        <p:txBody>
          <a:bodyPr/>
          <a:lstStyle/>
          <a:p>
            <a:pPr marL="0" indent="0">
              <a:spcBef>
                <a:spcPts val="0"/>
              </a:spcBef>
              <a:buClrTx/>
              <a:buSzTx/>
              <a:buNone/>
            </a:pPr>
            <a:r>
              <a:rPr lang="en-US" sz="3200" b="1" dirty="0"/>
              <a:t>Manager</a:t>
            </a:r>
            <a:r>
              <a:rPr lang="en-US" sz="3200" dirty="0"/>
              <a:t>: </a:t>
            </a:r>
            <a:r>
              <a:rPr lang="en-US" sz="3200" dirty="0">
                <a:solidFill>
                  <a:schemeClr val="tx2"/>
                </a:solidFill>
              </a:rPr>
              <a:t>someone who coordinates and oversees the work of other people so that organizational goals can be accomplished</a:t>
            </a:r>
            <a:endParaRPr lang="en-US" sz="3200" dirty="0"/>
          </a:p>
        </p:txBody>
      </p:sp>
    </p:spTree>
    <p:extLst>
      <p:ext uri="{BB962C8B-B14F-4D97-AF65-F5344CB8AC3E}">
        <p14:creationId xmlns:p14="http://schemas.microsoft.com/office/powerpoint/2010/main" val="965711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1-1</a:t>
            </a:r>
            <a:br>
              <a:rPr lang="en-US" dirty="0"/>
            </a:br>
            <a:r>
              <a:rPr lang="en-US" dirty="0"/>
              <a:t>Levels of Management</a:t>
            </a:r>
          </a:p>
        </p:txBody>
      </p:sp>
      <p:pic>
        <p:nvPicPr>
          <p:cNvPr id="7" name="Picture 6" descr="A diagram shows four levels of management (from bottom to top) as nonmanagerial employees, first-line managers, middle managers, and top managers."/>
          <p:cNvPicPr>
            <a:picLocks noChangeAspect="1"/>
          </p:cNvPicPr>
          <p:nvPr/>
        </p:nvPicPr>
        <p:blipFill>
          <a:blip r:embed="rId3" cstate="print"/>
          <a:stretch>
            <a:fillRect/>
          </a:stretch>
        </p:blipFill>
        <p:spPr>
          <a:xfrm>
            <a:off x="421989" y="1292477"/>
            <a:ext cx="8234934" cy="4486619"/>
          </a:xfrm>
          <a:prstGeom prst="rect">
            <a:avLst/>
          </a:prstGeom>
        </p:spPr>
      </p:pic>
      <p:sp>
        <p:nvSpPr>
          <p:cNvPr id="3" name="Text Placeholder 2"/>
          <p:cNvSpPr>
            <a:spLocks noGrp="1"/>
          </p:cNvSpPr>
          <p:nvPr>
            <p:ph type="body" sz="quarter" idx="13"/>
          </p:nvPr>
        </p:nvSpPr>
        <p:spPr/>
        <p:txBody>
          <a:bodyPr/>
          <a:lstStyle/>
          <a:p>
            <a:r>
              <a:rPr lang="en-US" sz="1600" dirty="0"/>
              <a:t>Exhibit 1-1 shows that in traditionally structured organizations, managers can be classified as first-line, middle, or top. </a:t>
            </a:r>
          </a:p>
        </p:txBody>
      </p:sp>
    </p:spTree>
    <p:extLst>
      <p:ext uri="{BB962C8B-B14F-4D97-AF65-F5344CB8AC3E}">
        <p14:creationId xmlns:p14="http://schemas.microsoft.com/office/powerpoint/2010/main" val="1830057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 Managers</a:t>
            </a:r>
          </a:p>
        </p:txBody>
      </p:sp>
      <p:sp>
        <p:nvSpPr>
          <p:cNvPr id="3" name="Content Placeholder 2"/>
          <p:cNvSpPr>
            <a:spLocks noGrp="1"/>
          </p:cNvSpPr>
          <p:nvPr>
            <p:ph idx="1"/>
          </p:nvPr>
        </p:nvSpPr>
        <p:spPr/>
        <p:txBody>
          <a:bodyPr/>
          <a:lstStyle/>
          <a:p>
            <a:r>
              <a:rPr lang="en-US" sz="2800" b="1" dirty="0"/>
              <a:t>First-Line Managers</a:t>
            </a:r>
            <a:r>
              <a:rPr lang="en-US" sz="2800" dirty="0"/>
              <a:t>: manage the work of non-managerial employees</a:t>
            </a:r>
          </a:p>
          <a:p>
            <a:r>
              <a:rPr lang="en-US" sz="2800" b="1" dirty="0"/>
              <a:t>Middle Managers</a:t>
            </a:r>
            <a:r>
              <a:rPr lang="en-US" sz="2800" dirty="0"/>
              <a:t>: manage the work of first-line managers</a:t>
            </a:r>
          </a:p>
          <a:p>
            <a:r>
              <a:rPr lang="en-US" sz="2800" b="1" dirty="0"/>
              <a:t>Top Managers</a:t>
            </a:r>
            <a:r>
              <a:rPr lang="en-US" sz="2800" dirty="0"/>
              <a:t>: responsible for making organization-wide decisions and establishing plans and goals that affect the entire organization</a:t>
            </a:r>
          </a:p>
        </p:txBody>
      </p:sp>
    </p:spTree>
    <p:extLst>
      <p:ext uri="{BB962C8B-B14F-4D97-AF65-F5344CB8AC3E}">
        <p14:creationId xmlns:p14="http://schemas.microsoft.com/office/powerpoint/2010/main" val="8114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Managers Work?</a:t>
            </a:r>
          </a:p>
        </p:txBody>
      </p:sp>
      <p:sp>
        <p:nvSpPr>
          <p:cNvPr id="3" name="Content Placeholder 2"/>
          <p:cNvSpPr>
            <a:spLocks noGrp="1"/>
          </p:cNvSpPr>
          <p:nvPr>
            <p:ph idx="1"/>
          </p:nvPr>
        </p:nvSpPr>
        <p:spPr>
          <a:xfrm>
            <a:off x="457200" y="1935480"/>
            <a:ext cx="8229600" cy="4525963"/>
          </a:xfrm>
        </p:spPr>
        <p:txBody>
          <a:bodyPr/>
          <a:lstStyle/>
          <a:p>
            <a:r>
              <a:rPr lang="en-US" sz="2800" b="1" dirty="0"/>
              <a:t>Organization</a:t>
            </a:r>
            <a:r>
              <a:rPr lang="en-US" sz="2800" dirty="0"/>
              <a:t>: a deliberate arrangement of people to accomplish some specific purpose </a:t>
            </a:r>
          </a:p>
        </p:txBody>
      </p:sp>
    </p:spTree>
    <p:extLst>
      <p:ext uri="{BB962C8B-B14F-4D97-AF65-F5344CB8AC3E}">
        <p14:creationId xmlns:p14="http://schemas.microsoft.com/office/powerpoint/2010/main" val="213297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1-2</a:t>
            </a:r>
            <a:br>
              <a:rPr lang="en-US" dirty="0"/>
            </a:br>
            <a:r>
              <a:rPr lang="en-US" dirty="0"/>
              <a:t>Characteristics of Organizations</a:t>
            </a:r>
          </a:p>
        </p:txBody>
      </p:sp>
      <p:pic>
        <p:nvPicPr>
          <p:cNvPr id="5" name="Picture 4" descr="A diagram shows characteristics of organizations as distinct purpose, deliberate structure, and people."/>
          <p:cNvPicPr>
            <a:picLocks noChangeAspect="1"/>
          </p:cNvPicPr>
          <p:nvPr/>
        </p:nvPicPr>
        <p:blipFill>
          <a:blip r:embed="rId3" cstate="print"/>
          <a:stretch>
            <a:fillRect/>
          </a:stretch>
        </p:blipFill>
        <p:spPr>
          <a:xfrm>
            <a:off x="439440" y="1406943"/>
            <a:ext cx="8265120" cy="4304465"/>
          </a:xfrm>
          <a:prstGeom prst="rect">
            <a:avLst/>
          </a:prstGeom>
        </p:spPr>
      </p:pic>
      <p:sp>
        <p:nvSpPr>
          <p:cNvPr id="3" name="Text Placeholder 2"/>
          <p:cNvSpPr>
            <a:spLocks noGrp="1"/>
          </p:cNvSpPr>
          <p:nvPr>
            <p:ph type="body" sz="quarter" idx="13"/>
          </p:nvPr>
        </p:nvSpPr>
        <p:spPr/>
        <p:txBody>
          <a:bodyPr/>
          <a:lstStyle/>
          <a:p>
            <a:r>
              <a:rPr lang="en-US" sz="1600" dirty="0"/>
              <a:t>Exhibit 1-2 shows the three common characteristics of organizations: distinct purpose, deliberate structure, and people. </a:t>
            </a:r>
          </a:p>
        </p:txBody>
      </p:sp>
    </p:spTree>
    <p:extLst>
      <p:ext uri="{BB962C8B-B14F-4D97-AF65-F5344CB8AC3E}">
        <p14:creationId xmlns:p14="http://schemas.microsoft.com/office/powerpoint/2010/main" val="199430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Managers Important?</a:t>
            </a:r>
          </a:p>
        </p:txBody>
      </p:sp>
      <p:sp>
        <p:nvSpPr>
          <p:cNvPr id="3" name="Content Placeholder 2"/>
          <p:cNvSpPr>
            <a:spLocks noGrp="1"/>
          </p:cNvSpPr>
          <p:nvPr>
            <p:ph idx="1"/>
          </p:nvPr>
        </p:nvSpPr>
        <p:spPr>
          <a:xfrm>
            <a:off x="457200" y="1935480"/>
            <a:ext cx="8229600" cy="4525963"/>
          </a:xfrm>
        </p:spPr>
        <p:txBody>
          <a:bodyPr/>
          <a:lstStyle/>
          <a:p>
            <a:r>
              <a:rPr lang="en-US" sz="2800" dirty="0"/>
              <a:t>Organizations need their managerial skills and abilities now more than ever</a:t>
            </a:r>
          </a:p>
          <a:p>
            <a:r>
              <a:rPr lang="en-US" sz="2800" dirty="0"/>
              <a:t>Managers are critical to getting things done</a:t>
            </a:r>
          </a:p>
          <a:p>
            <a:r>
              <a:rPr lang="en-US" sz="2800" dirty="0"/>
              <a:t>Managers do matter to organizations</a:t>
            </a:r>
          </a:p>
        </p:txBody>
      </p:sp>
    </p:spTree>
    <p:extLst>
      <p:ext uri="{BB962C8B-B14F-4D97-AF65-F5344CB8AC3E}">
        <p14:creationId xmlns:p14="http://schemas.microsoft.com/office/powerpoint/2010/main" val="20095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Managers Do?</a:t>
            </a:r>
          </a:p>
        </p:txBody>
      </p:sp>
      <p:sp>
        <p:nvSpPr>
          <p:cNvPr id="3" name="Content Placeholder 2"/>
          <p:cNvSpPr>
            <a:spLocks noGrp="1"/>
          </p:cNvSpPr>
          <p:nvPr>
            <p:ph idx="1"/>
          </p:nvPr>
        </p:nvSpPr>
        <p:spPr>
          <a:xfrm>
            <a:off x="457200" y="1935480"/>
            <a:ext cx="8229600" cy="4525963"/>
          </a:xfrm>
        </p:spPr>
        <p:txBody>
          <a:bodyPr/>
          <a:lstStyle/>
          <a:p>
            <a:r>
              <a:rPr lang="en-US" sz="2800" b="1" dirty="0"/>
              <a:t>Management </a:t>
            </a:r>
            <a:r>
              <a:rPr lang="en-US" sz="2800" dirty="0"/>
              <a:t>involves coordinating and overseeing the work activities of others so that their activities are completed efficiently and effectively.</a:t>
            </a:r>
          </a:p>
        </p:txBody>
      </p:sp>
    </p:spTree>
    <p:extLst>
      <p:ext uri="{BB962C8B-B14F-4D97-AF65-F5344CB8AC3E}">
        <p14:creationId xmlns:p14="http://schemas.microsoft.com/office/powerpoint/2010/main" val="1803752713"/>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18909</TotalTime>
  <Words>2879</Words>
  <Application>Microsoft Office PowerPoint</Application>
  <PresentationFormat>On-screen Show (4:3)</PresentationFormat>
  <Paragraphs>178</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Times New Roman</vt:lpstr>
      <vt:lpstr>Verdana</vt:lpstr>
      <vt:lpstr>Wingdings</vt:lpstr>
      <vt:lpstr>508 Lecture</vt:lpstr>
      <vt:lpstr>Management</vt:lpstr>
      <vt:lpstr>Learning Objectives</vt:lpstr>
      <vt:lpstr>Who Is a Manager?</vt:lpstr>
      <vt:lpstr>Exhibit 1-1 Levels of Management</vt:lpstr>
      <vt:lpstr>Classifying Managers</vt:lpstr>
      <vt:lpstr>Where Do Managers Work?</vt:lpstr>
      <vt:lpstr>Exhibit 1-2 Characteristics of Organizations</vt:lpstr>
      <vt:lpstr>Why Are Managers Important?</vt:lpstr>
      <vt:lpstr>What Do Managers Do?</vt:lpstr>
      <vt:lpstr>Management Functions</vt:lpstr>
      <vt:lpstr>Exhibit 1-4 Four Functions of Management</vt:lpstr>
      <vt:lpstr>Management Skills</vt:lpstr>
      <vt:lpstr>Exhibit 1-6 Skills Needed at Different Managerial Levels</vt:lpstr>
      <vt:lpstr>Exhibit 1-7 Important Managerial Skills</vt:lpstr>
      <vt:lpstr>How is the Manager’s Job changing?</vt:lpstr>
      <vt:lpstr>Exhibit 1-8 Changes Facing Managers</vt:lpstr>
      <vt:lpstr>Focus on the Customer</vt:lpstr>
      <vt:lpstr>Focus on Technology</vt:lpstr>
      <vt:lpstr>Focus on Innovation</vt:lpstr>
      <vt:lpstr>Focus on Sustainability</vt:lpstr>
      <vt:lpstr>The Universality of Management</vt:lpstr>
      <vt:lpstr>Exhibit 1-9 Universal Need for Management</vt:lpstr>
      <vt:lpstr>The Reality of Work</vt:lpstr>
      <vt:lpstr>Challenges of Being a Manager</vt:lpstr>
      <vt:lpstr>Rewards of Being a Manager</vt:lpstr>
      <vt:lpstr>Exhibit 1-10 Rewards and Challenges of Being a Manager</vt:lpstr>
    </vt:vector>
  </TitlesOfParts>
  <Manager/>
  <Company>Cenveo Publisher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14e</dc:title>
  <dc:subject>Chapter 1: Managers and You in the Workplace</dc:subject>
  <dc:creator>Stephen P. Robbins and Mary Coulter</dc:creator>
  <cp:keywords>Management</cp:keywords>
  <dc:description/>
  <cp:lastModifiedBy>Faculty</cp:lastModifiedBy>
  <cp:revision>632</cp:revision>
  <dcterms:created xsi:type="dcterms:W3CDTF">2014-07-14T20:04:21Z</dcterms:created>
  <dcterms:modified xsi:type="dcterms:W3CDTF">2024-01-29T07:49:31Z</dcterms:modified>
  <cp:category/>
</cp:coreProperties>
</file>